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60" r:id="rId3"/>
    <p:sldId id="424" r:id="rId4"/>
    <p:sldId id="261" r:id="rId5"/>
    <p:sldId id="263" r:id="rId6"/>
    <p:sldId id="407" r:id="rId7"/>
    <p:sldId id="264" r:id="rId8"/>
    <p:sldId id="280" r:id="rId9"/>
    <p:sldId id="281" r:id="rId10"/>
    <p:sldId id="408" r:id="rId11"/>
    <p:sldId id="425" r:id="rId12"/>
    <p:sldId id="268" r:id="rId13"/>
    <p:sldId id="395" r:id="rId14"/>
    <p:sldId id="396" r:id="rId15"/>
    <p:sldId id="284" r:id="rId16"/>
    <p:sldId id="269" r:id="rId17"/>
    <p:sldId id="394" r:id="rId18"/>
    <p:sldId id="393" r:id="rId19"/>
    <p:sldId id="422" r:id="rId20"/>
    <p:sldId id="369" r:id="rId21"/>
    <p:sldId id="386" r:id="rId22"/>
    <p:sldId id="392" r:id="rId23"/>
    <p:sldId id="381" r:id="rId24"/>
    <p:sldId id="417" r:id="rId25"/>
    <p:sldId id="414" r:id="rId26"/>
    <p:sldId id="418" r:id="rId27"/>
    <p:sldId id="420" r:id="rId28"/>
    <p:sldId id="419" r:id="rId29"/>
    <p:sldId id="421" r:id="rId30"/>
    <p:sldId id="270" r:id="rId31"/>
    <p:sldId id="397" r:id="rId32"/>
    <p:sldId id="282" r:id="rId33"/>
    <p:sldId id="398" r:id="rId34"/>
    <p:sldId id="275" r:id="rId35"/>
    <p:sldId id="409" r:id="rId36"/>
    <p:sldId id="411" r:id="rId37"/>
    <p:sldId id="410" r:id="rId38"/>
    <p:sldId id="286" r:id="rId39"/>
    <p:sldId id="276" r:id="rId40"/>
    <p:sldId id="277" r:id="rId41"/>
    <p:sldId id="279" r:id="rId42"/>
    <p:sldId id="271" r:id="rId43"/>
    <p:sldId id="399" r:id="rId44"/>
    <p:sldId id="426" r:id="rId45"/>
    <p:sldId id="428" r:id="rId46"/>
    <p:sldId id="427" r:id="rId47"/>
    <p:sldId id="430" r:id="rId48"/>
    <p:sldId id="429" r:id="rId49"/>
    <p:sldId id="431" r:id="rId50"/>
    <p:sldId id="433" r:id="rId51"/>
    <p:sldId id="434" r:id="rId52"/>
    <p:sldId id="432" r:id="rId53"/>
    <p:sldId id="435" r:id="rId54"/>
    <p:sldId id="423" r:id="rId55"/>
    <p:sldId id="437" r:id="rId56"/>
    <p:sldId id="413" r:id="rId57"/>
    <p:sldId id="436" r:id="rId58"/>
    <p:sldId id="401" r:id="rId59"/>
    <p:sldId id="272" r:id="rId60"/>
    <p:sldId id="283" r:id="rId61"/>
    <p:sldId id="412" r:id="rId62"/>
    <p:sldId id="266" r:id="rId63"/>
    <p:sldId id="402" r:id="rId64"/>
    <p:sldId id="403" r:id="rId65"/>
    <p:sldId id="267" r:id="rId66"/>
    <p:sldId id="274" r:id="rId67"/>
    <p:sldId id="404" r:id="rId68"/>
    <p:sldId id="405" r:id="rId69"/>
    <p:sldId id="278" r:id="rId70"/>
    <p:sldId id="265" r:id="rId71"/>
    <p:sldId id="406" r:id="rId72"/>
    <p:sldId id="259" r:id="rId7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737E8-8FFC-43E4-AAEC-57A7794BE212}" v="35" dt="2022-07-13T10:21:40.478"/>
    <p1510:client id="{B6CA28CC-5A98-40EC-9411-0FCFDF3CC834}" v="5" dt="2022-07-13T10:28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041" autoAdjust="0"/>
  </p:normalViewPr>
  <p:slideViewPr>
    <p:cSldViewPr snapToGrid="0">
      <p:cViewPr varScale="1">
        <p:scale>
          <a:sx n="58" d="100"/>
          <a:sy n="58" d="100"/>
        </p:scale>
        <p:origin x="152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1A839-F3E4-4D9D-A525-BAD91030AC63}" type="datetimeFigureOut">
              <a:rPr lang="hu-HU" smtClean="0"/>
              <a:t>2025. 09. 29.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62000-11C5-4D5A-AC79-6C282017C8B5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30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Rubber</a:t>
            </a:r>
            <a:r>
              <a:rPr lang="hu-HU" dirty="0"/>
              <a:t> </a:t>
            </a:r>
            <a:r>
              <a:rPr lang="hu-HU" dirty="0" err="1"/>
              <a:t>band</a:t>
            </a:r>
            <a:r>
              <a:rPr lang="hu-HU" dirty="0"/>
              <a:t> </a:t>
            </a:r>
            <a:r>
              <a:rPr lang="hu-HU" dirty="0" err="1"/>
              <a:t>effect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Tristan</a:t>
            </a:r>
            <a:r>
              <a:rPr lang="hu-HU" dirty="0"/>
              <a:t> Harris</a:t>
            </a:r>
            <a:br>
              <a:rPr lang="hu-HU" dirty="0"/>
            </a:br>
            <a:r>
              <a:rPr lang="hu-HU" dirty="0"/>
              <a:t>-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technology ethicist</a:t>
            </a:r>
            <a:b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executive director and co-founder of the 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Center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Humane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Technology</a:t>
            </a:r>
            <a:endParaRPr lang="hu-HU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endParaRPr lang="hu-HU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r>
              <a:rPr lang="hu-HU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Aza </a:t>
            </a:r>
            <a:r>
              <a:rPr lang="hu-HU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Raskin</a:t>
            </a:r>
            <a:endParaRPr lang="hu-HU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co-founder of the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Center for Humane Technology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Earth Species Project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16878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60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99206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61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456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66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72368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Warning</a:t>
            </a:r>
            <a:r>
              <a:rPr lang="hu-HU" dirty="0"/>
              <a:t> </a:t>
            </a:r>
            <a:r>
              <a:rPr lang="hu-HU" dirty="0" err="1"/>
              <a:t>sign</a:t>
            </a:r>
            <a:endParaRPr lang="hu-HU" dirty="0"/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uncharted</a:t>
            </a:r>
            <a:r>
              <a:rPr lang="hu-HU" dirty="0"/>
              <a:t> </a:t>
            </a:r>
            <a:r>
              <a:rPr lang="hu-HU" dirty="0" err="1"/>
              <a:t>therritory</a:t>
            </a:r>
            <a:r>
              <a:rPr lang="hu-HU" dirty="0"/>
              <a:t> here.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70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176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  <a:p>
            <a:r>
              <a:rPr lang="hu-HU" dirty="0"/>
              <a:t>Warning sign</a:t>
            </a:r>
          </a:p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uncharted</a:t>
            </a:r>
            <a:r>
              <a:rPr lang="hu-HU" dirty="0"/>
              <a:t> </a:t>
            </a:r>
            <a:r>
              <a:rPr lang="hu-HU" dirty="0" err="1"/>
              <a:t>therritory</a:t>
            </a:r>
            <a:r>
              <a:rPr lang="hu-HU" dirty="0"/>
              <a:t> here.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71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6255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72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693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Rubber</a:t>
            </a:r>
            <a:r>
              <a:rPr lang="hu-HU" dirty="0"/>
              <a:t> </a:t>
            </a:r>
            <a:r>
              <a:rPr lang="hu-HU" dirty="0" err="1"/>
              <a:t>band</a:t>
            </a:r>
            <a:r>
              <a:rPr lang="hu-HU" dirty="0"/>
              <a:t> </a:t>
            </a:r>
            <a:r>
              <a:rPr lang="hu-HU" dirty="0" err="1"/>
              <a:t>effect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Tristan</a:t>
            </a:r>
            <a:r>
              <a:rPr lang="hu-HU" dirty="0"/>
              <a:t> Harris</a:t>
            </a:r>
            <a:br>
              <a:rPr lang="hu-HU" dirty="0"/>
            </a:br>
            <a:r>
              <a:rPr lang="hu-HU" dirty="0"/>
              <a:t>-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technology ethicist</a:t>
            </a:r>
            <a:b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executive director and co-founder of the 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Center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Humane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Technology</a:t>
            </a:r>
            <a:endParaRPr lang="hu-HU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endParaRPr lang="hu-HU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r>
              <a:rPr lang="hu-HU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Aza </a:t>
            </a:r>
            <a:r>
              <a:rPr lang="hu-HU" b="0" i="0" u="none" strike="noStrike" dirty="0" err="1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Raskin</a:t>
            </a:r>
            <a:endParaRPr lang="hu-HU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co-founder of the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Center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Humane</a:t>
            </a:r>
            <a:r>
              <a:rPr lang="hu-H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Technology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54451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33191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painter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a </a:t>
            </a:r>
            <a:r>
              <a:rPr lang="hu-HU" dirty="0" err="1"/>
              <a:t>brush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a </a:t>
            </a:r>
            <a:r>
              <a:rPr lang="hu-HU" dirty="0" err="1"/>
              <a:t>picture</a:t>
            </a:r>
            <a:r>
              <a:rPr lang="hu-HU" dirty="0"/>
              <a:t>.</a:t>
            </a:r>
          </a:p>
          <a:p>
            <a:r>
              <a:rPr lang="hu-HU" dirty="0"/>
              <a:t>A </a:t>
            </a:r>
            <a:r>
              <a:rPr lang="hu-HU" dirty="0" err="1"/>
              <a:t>digital</a:t>
            </a:r>
            <a:r>
              <a:rPr lang="hu-HU" dirty="0"/>
              <a:t> </a:t>
            </a:r>
            <a:r>
              <a:rPr lang="hu-HU" dirty="0" err="1"/>
              <a:t>artist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a </a:t>
            </a:r>
            <a:r>
              <a:rPr lang="hu-HU" dirty="0" err="1"/>
              <a:t>generative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an image.</a:t>
            </a:r>
          </a:p>
          <a:p>
            <a:endParaRPr lang="hu-HU" dirty="0"/>
          </a:p>
          <a:p>
            <a:r>
              <a:rPr lang="hu-HU" dirty="0" err="1"/>
              <a:t>What</a:t>
            </a:r>
            <a:r>
              <a:rPr lang="hu-HU" dirty="0"/>
              <a:t>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difference</a:t>
            </a:r>
            <a:r>
              <a:rPr lang="hu-HU" dirty="0"/>
              <a:t>? Is </a:t>
            </a:r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?</a:t>
            </a:r>
          </a:p>
          <a:p>
            <a:endParaRPr lang="hu-HU" dirty="0"/>
          </a:p>
          <a:p>
            <a:r>
              <a:rPr lang="hu-HU" dirty="0"/>
              <a:t>Prompt </a:t>
            </a:r>
            <a:r>
              <a:rPr lang="hu-HU" dirty="0" err="1"/>
              <a:t>engineering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420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32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40131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And in </a:t>
            </a:r>
            <a:r>
              <a:rPr lang="hu-HU" dirty="0" err="1"/>
              <a:t>general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Large</a:t>
            </a:r>
            <a:r>
              <a:rPr lang="hu-HU" dirty="0"/>
              <a:t> 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Models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33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7341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Einstein </a:t>
            </a:r>
            <a:r>
              <a:rPr lang="hu-HU"/>
              <a:t>riddle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39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0428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54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6744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62000-11C5-4D5A-AC79-6C282017C8B5}" type="slidenum">
              <a:rPr lang="hu-HU" smtClean="0"/>
              <a:t>55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4993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8ECCF109-5704-477E-995D-F88760F42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2099CC8-E10B-4B36-B7D6-73FB509C04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456" y="2001838"/>
            <a:ext cx="8385544" cy="1879046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  <a:r>
              <a:rPr lang="en-US" noProof="0" dirty="0" err="1"/>
              <a:t>Cím</a:t>
            </a:r>
            <a:endParaRPr lang="en-US" noProof="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7666E9E-197D-46A2-9B6B-457BE70D5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6" y="3955410"/>
            <a:ext cx="59719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Kattintson</a:t>
            </a:r>
            <a:r>
              <a:rPr lang="en-US" noProof="0" dirty="0"/>
              <a:t> ide </a:t>
            </a:r>
            <a:r>
              <a:rPr lang="en-US" noProof="0" dirty="0" err="1"/>
              <a:t>az</a:t>
            </a:r>
            <a:r>
              <a:rPr lang="en-US" noProof="0" dirty="0"/>
              <a:t> </a:t>
            </a:r>
            <a:r>
              <a:rPr lang="en-US" noProof="0" dirty="0" err="1"/>
              <a:t>alcím</a:t>
            </a:r>
            <a:r>
              <a:rPr lang="en-US" noProof="0" dirty="0"/>
              <a:t> </a:t>
            </a:r>
            <a:r>
              <a:rPr lang="en-US" noProof="0" dirty="0" err="1"/>
              <a:t>mintájának</a:t>
            </a:r>
            <a:r>
              <a:rPr lang="en-US" noProof="0" dirty="0"/>
              <a:t> </a:t>
            </a:r>
            <a:r>
              <a:rPr lang="en-US" noProof="0" dirty="0" err="1"/>
              <a:t>szerkesztéséhez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332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562F4D36-E609-41C9-90D1-FB97F816B3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F4D0EA0-45A6-4BA8-B853-EB441A33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719"/>
            <a:ext cx="10515600" cy="4844340"/>
          </a:xfrm>
        </p:spPr>
        <p:txBody>
          <a:bodyPr/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8126B1-8F10-41BC-8CD1-2F453122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F39F033D-BDC1-4A37-B1AE-1771A4C4A525}"/>
              </a:ext>
            </a:extLst>
          </p:cNvPr>
          <p:cNvCxnSpPr/>
          <p:nvPr userDrawn="1"/>
        </p:nvCxnSpPr>
        <p:spPr>
          <a:xfrm>
            <a:off x="757931" y="900846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ím 8">
            <a:extLst>
              <a:ext uri="{FF2B5EF4-FFF2-40B4-BE49-F238E27FC236}">
                <a16:creationId xmlns:a16="http://schemas.microsoft.com/office/drawing/2014/main" id="{5D3147A7-1ECF-4863-B38D-0F818A83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714893"/>
          </a:xfrm>
        </p:spPr>
        <p:txBody>
          <a:bodyPr/>
          <a:lstStyle/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430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3826ED7A-1BF2-4FC0-99C4-00E480B58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129FE1C-4208-4AC1-8887-5D6682C5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87CA6B5F-37D6-4D51-A799-1D3B7514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80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Mintacím szerkesztése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7450994-A704-40CC-B01C-B1774AC0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619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69850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88EA3FA3-E579-4B32-AFB8-88A2F2221E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4009BD-B1D6-40CF-96E2-BD0066FE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DCEEF1-ECCE-4C54-99B5-75CBFD404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05324"/>
            <a:ext cx="5181600" cy="4894735"/>
          </a:xfrm>
        </p:spPr>
        <p:txBody>
          <a:bodyPr/>
          <a:lstStyle/>
          <a:p>
            <a:pPr lvl="0"/>
            <a:r>
              <a:rPr lang="en-US" noProof="0"/>
              <a:t>Mintaszöveg szerkesztése</a:t>
            </a:r>
          </a:p>
          <a:p>
            <a:pPr lvl="1"/>
            <a:r>
              <a:rPr lang="en-US" noProof="0"/>
              <a:t>Második szint</a:t>
            </a:r>
          </a:p>
          <a:p>
            <a:pPr lvl="2"/>
            <a:r>
              <a:rPr lang="en-US" noProof="0"/>
              <a:t>Harmadik szint</a:t>
            </a:r>
          </a:p>
          <a:p>
            <a:pPr lvl="3"/>
            <a:r>
              <a:rPr lang="en-US" noProof="0"/>
              <a:t>Negyedik szint</a:t>
            </a:r>
          </a:p>
          <a:p>
            <a:pPr lvl="4"/>
            <a:r>
              <a:rPr lang="en-US" noProof="0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5EA962-DF13-43A3-A84E-80C2FCB47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05324"/>
            <a:ext cx="5181600" cy="4894735"/>
          </a:xfrm>
        </p:spPr>
        <p:txBody>
          <a:bodyPr/>
          <a:lstStyle/>
          <a:p>
            <a:pPr lvl="0"/>
            <a:r>
              <a:rPr lang="en-US" noProof="0"/>
              <a:t>Mintaszöveg szerkesztése</a:t>
            </a:r>
          </a:p>
          <a:p>
            <a:pPr lvl="1"/>
            <a:r>
              <a:rPr lang="en-US" noProof="0"/>
              <a:t>Második szint</a:t>
            </a:r>
          </a:p>
          <a:p>
            <a:pPr lvl="2"/>
            <a:r>
              <a:rPr lang="en-US" noProof="0"/>
              <a:t>Harmadik szint</a:t>
            </a:r>
          </a:p>
          <a:p>
            <a:pPr lvl="3"/>
            <a:r>
              <a:rPr lang="en-US" noProof="0"/>
              <a:t>Negyedik szint</a:t>
            </a:r>
          </a:p>
          <a:p>
            <a:pPr lvl="4"/>
            <a:r>
              <a:rPr lang="en-US" noProof="0"/>
              <a:t>Ötödik szint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913BE1C-AC49-4FB1-BE73-84887BF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E51596C2-2264-4B65-8048-6E5DD282DCF1}"/>
              </a:ext>
            </a:extLst>
          </p:cNvPr>
          <p:cNvCxnSpPr/>
          <p:nvPr userDrawn="1"/>
        </p:nvCxnSpPr>
        <p:spPr>
          <a:xfrm>
            <a:off x="757931" y="897775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4BE49CD-7DB0-4867-A82C-04FE37ED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5"/>
            <a:ext cx="10515600" cy="764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 dirty="0" err="1"/>
              <a:t>Mintacím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FE073D-886B-4598-84CB-8ECE74014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9091"/>
            <a:ext cx="10515600" cy="5137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Mintaszöveg</a:t>
            </a:r>
            <a:r>
              <a:rPr lang="en-US" noProof="0" dirty="0"/>
              <a:t> </a:t>
            </a:r>
            <a:r>
              <a:rPr lang="en-US" noProof="0" dirty="0" err="1"/>
              <a:t>szerkesztése</a:t>
            </a:r>
            <a:endParaRPr lang="en-US" noProof="0" dirty="0"/>
          </a:p>
          <a:p>
            <a:pPr lvl="1"/>
            <a:r>
              <a:rPr lang="en-US" noProof="0" dirty="0" err="1"/>
              <a:t>Második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2"/>
            <a:r>
              <a:rPr lang="en-US" noProof="0" dirty="0" err="1"/>
              <a:t>Harmadik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3"/>
            <a:r>
              <a:rPr lang="en-US" noProof="0" dirty="0" err="1"/>
              <a:t>Negyedik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  <a:p>
            <a:pPr lvl="4"/>
            <a:r>
              <a:rPr lang="en-US" noProof="0" dirty="0" err="1"/>
              <a:t>Ötödik</a:t>
            </a:r>
            <a:r>
              <a:rPr lang="en-US" noProof="0" dirty="0"/>
              <a:t> </a:t>
            </a:r>
            <a:r>
              <a:rPr lang="en-US" noProof="0" dirty="0" err="1"/>
              <a:t>szint</a:t>
            </a:r>
            <a:endParaRPr lang="en-US" noProof="0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D0B117-7C65-4A5E-9015-006CDE6F5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92A15-7B04-448F-A256-02DAB50045DD}" type="datetime1">
              <a:rPr lang="hu-HU" smtClean="0"/>
              <a:t>2025. 09. 29.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C661A3-2442-48FA-8301-97C4F681D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2739BB-063D-4B62-8ACA-7C4EAA396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ECEBC-3B63-4262-8BE9-06366B519A9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0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uardian.com/technology/2023/sep/24/an-old-master-no-its-an-image-ai-just-knocked-up-and-it-cant-be-copyrighted?fbclid=IwAR0XaFtPaDvqG-IsjVal_XuxjR5qXiRN_hIHreusy2LTL_kqtizwGlg24-Q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uardian.com/technology/2023/sep/24/an-old-master-no-its-an-image-ai-just-knocked-up-and-it-cant-be-copyrighted?fbclid=IwAR0XaFtPaDvqG-IsjVal_XuxjR5qXiRN_hIHreusy2LTL_kqtizwGlg24-Q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drop.co/stable-diffusion" TargetMode="External"/><Relationship Id="rId2" Type="http://schemas.openxmlformats.org/officeDocument/2006/relationships/hyperlink" Target="https://openai.com/dall-e-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github.com/AbdBarho/stable-diffusion-webui-docke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B0_-qKbal4&amp;t=1163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uG8vItscFKc" TargetMode="External"/><Relationship Id="rId4" Type="http://schemas.openxmlformats.org/officeDocument/2006/relationships/hyperlink" Target="https://www.youtube.com/watch?v=xoVJKj8lcNQ&amp;t=203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hat.openai.com/auth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10" Type="http://schemas.openxmlformats.org/officeDocument/2006/relationships/image" Target="../media/image55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7.jpeg"/><Relationship Id="rId7" Type="http://schemas.openxmlformats.org/officeDocument/2006/relationships/image" Target="../media/image52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7.jpeg"/><Relationship Id="rId7" Type="http://schemas.openxmlformats.org/officeDocument/2006/relationships/image" Target="../media/image53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47.jpeg"/><Relationship Id="rId7" Type="http://schemas.openxmlformats.org/officeDocument/2006/relationships/image" Target="../media/image53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7.jpeg"/><Relationship Id="rId7" Type="http://schemas.openxmlformats.org/officeDocument/2006/relationships/image" Target="../media/image53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7.jpeg"/><Relationship Id="rId7" Type="http://schemas.openxmlformats.org/officeDocument/2006/relationships/image" Target="../media/image53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7.jpeg"/><Relationship Id="rId7" Type="http://schemas.openxmlformats.org/officeDocument/2006/relationships/image" Target="../media/image52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8.jpeg"/><Relationship Id="rId9" Type="http://schemas.openxmlformats.org/officeDocument/2006/relationships/image" Target="../media/image57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7.jpeg"/><Relationship Id="rId7" Type="http://schemas.openxmlformats.org/officeDocument/2006/relationships/image" Target="../media/image52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8.jpeg"/><Relationship Id="rId9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guardian.com/technology/2023/sep/24/an-old-master-no-its-an-image-ai-just-knocked-up-and-it-cant-be-copyrighted?fbclid=IwAR0XaFtPaDvqG-IsjVal_XuxjR5qXiRN_hIHreusy2LTL_kqtizwGlg24-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887D79-A9CC-4FD1-A8B9-D42E56372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56" y="2214489"/>
            <a:ext cx="8385544" cy="1428382"/>
          </a:xfrm>
        </p:spPr>
        <p:txBody>
          <a:bodyPr>
            <a:normAutofit/>
          </a:bodyPr>
          <a:lstStyle/>
          <a:p>
            <a:r>
              <a:rPr lang="en-US" sz="5400" cap="all" dirty="0"/>
              <a:t>Ethics and AI</a:t>
            </a:r>
            <a:endParaRPr lang="en-US" sz="36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008CD27-A5B1-404F-912A-5BDFA6CAD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6" y="3994224"/>
            <a:ext cx="7970874" cy="998395"/>
          </a:xfrm>
        </p:spPr>
        <p:txBody>
          <a:bodyPr/>
          <a:lstStyle/>
          <a:p>
            <a:r>
              <a:rPr lang="en-US" sz="2000" dirty="0"/>
              <a:t>Introduction to Machine Learning</a:t>
            </a:r>
            <a:br>
              <a:rPr lang="en-US" sz="2000" dirty="0"/>
            </a:br>
            <a:r>
              <a:rPr lang="en-US" sz="2000" dirty="0"/>
              <a:t>Balázs Nagy, PhD</a:t>
            </a:r>
          </a:p>
        </p:txBody>
      </p:sp>
      <p:grpSp>
        <p:nvGrpSpPr>
          <p:cNvPr id="57" name="Csoportba foglalás 56">
            <a:extLst>
              <a:ext uri="{FF2B5EF4-FFF2-40B4-BE49-F238E27FC236}">
                <a16:creationId xmlns:a16="http://schemas.microsoft.com/office/drawing/2014/main" id="{A22B750B-52E9-CDBE-3216-0AF440357B71}"/>
              </a:ext>
            </a:extLst>
          </p:cNvPr>
          <p:cNvGrpSpPr/>
          <p:nvPr/>
        </p:nvGrpSpPr>
        <p:grpSpPr>
          <a:xfrm>
            <a:off x="1075882" y="4992619"/>
            <a:ext cx="3053094" cy="1349266"/>
            <a:chOff x="3042906" y="4942478"/>
            <a:chExt cx="3053094" cy="1349266"/>
          </a:xfrm>
        </p:grpSpPr>
        <p:pic>
          <p:nvPicPr>
            <p:cNvPr id="6" name="Ábra 5">
              <a:extLst>
                <a:ext uri="{FF2B5EF4-FFF2-40B4-BE49-F238E27FC236}">
                  <a16:creationId xmlns:a16="http://schemas.microsoft.com/office/drawing/2014/main" id="{9A8DA9A8-2890-FAA6-607C-6FBF14F69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b="51528"/>
            <a:stretch/>
          </p:blipFill>
          <p:spPr>
            <a:xfrm>
              <a:off x="3042906" y="5132892"/>
              <a:ext cx="1466850" cy="1158852"/>
            </a:xfrm>
            <a:prstGeom prst="rect">
              <a:avLst/>
            </a:prstGeom>
          </p:spPr>
        </p:pic>
        <p:pic>
          <p:nvPicPr>
            <p:cNvPr id="7" name="Ábra 6">
              <a:extLst>
                <a:ext uri="{FF2B5EF4-FFF2-40B4-BE49-F238E27FC236}">
                  <a16:creationId xmlns:a16="http://schemas.microsoft.com/office/drawing/2014/main" id="{B1E159C0-A572-549D-7A1A-AC8F31447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5359" r="1797"/>
            <a:stretch/>
          </p:blipFill>
          <p:spPr>
            <a:xfrm>
              <a:off x="4655508" y="4942478"/>
              <a:ext cx="1440492" cy="1306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17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411DE-C823-B95F-4518-B20B1952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632310-31F0-B3C3-D23C-F7594EE8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Closure</a:t>
            </a:r>
            <a:r>
              <a:rPr lang="hu-HU" dirty="0"/>
              <a:t>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061B3-E03F-27A0-CC5B-578FD4A4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65" y="984705"/>
            <a:ext cx="5184913" cy="1687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E5279-E9C2-FC86-777C-FA4D85AA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65" y="2695566"/>
            <a:ext cx="7814330" cy="1268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9B1CF2-EBEB-0C6B-2597-95FD2D6ED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65" y="3987077"/>
            <a:ext cx="7456192" cy="1762806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2084D4C7-9F33-2EBF-C31F-98911DA4254A}"/>
              </a:ext>
            </a:extLst>
          </p:cNvPr>
          <p:cNvSpPr txBox="1"/>
          <p:nvPr/>
        </p:nvSpPr>
        <p:spPr>
          <a:xfrm>
            <a:off x="0" y="5813988"/>
            <a:ext cx="1015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5"/>
              </a:rPr>
              <a:t>https://www.theguardian.com/technology/2023/sep/24/an-old-master-no-its-an-image-ai-just-knocked-up-and-it-cant-be-copyrighted?fbclid=IwAR0XaFtPaDvqG-IsjVal_XuxjR5qXiRN_hIHreusy2LTL_kqtizwGlg24-Q</a:t>
            </a:r>
            <a:endParaRPr lang="hu-HU" sz="900" dirty="0"/>
          </a:p>
          <a:p>
            <a:endParaRPr lang="hu-HU" sz="9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A557E3-3E40-08F7-F809-AFA83C08DC90}"/>
              </a:ext>
            </a:extLst>
          </p:cNvPr>
          <p:cNvCxnSpPr/>
          <p:nvPr/>
        </p:nvCxnSpPr>
        <p:spPr>
          <a:xfrm>
            <a:off x="6965244" y="3601156"/>
            <a:ext cx="25663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C14C67-D282-E0CD-2919-D2CF7DEE9775}"/>
              </a:ext>
            </a:extLst>
          </p:cNvPr>
          <p:cNvCxnSpPr>
            <a:cxnSpLocks/>
          </p:cNvCxnSpPr>
          <p:nvPr/>
        </p:nvCxnSpPr>
        <p:spPr>
          <a:xfrm>
            <a:off x="2010065" y="3964126"/>
            <a:ext cx="67501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EC80D6-044B-3303-A1AC-61B522C0AE33}"/>
              </a:ext>
            </a:extLst>
          </p:cNvPr>
          <p:cNvCxnSpPr/>
          <p:nvPr/>
        </p:nvCxnSpPr>
        <p:spPr>
          <a:xfrm>
            <a:off x="3533422" y="4594578"/>
            <a:ext cx="592154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E05D22-861E-7EB0-7D10-093C1A2C50C6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10065" y="4868480"/>
            <a:ext cx="7456192" cy="252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5CF480-088B-3AC4-9F4F-43211B2EF2BE}"/>
              </a:ext>
            </a:extLst>
          </p:cNvPr>
          <p:cNvCxnSpPr>
            <a:cxnSpLocks/>
          </p:cNvCxnSpPr>
          <p:nvPr/>
        </p:nvCxnSpPr>
        <p:spPr>
          <a:xfrm>
            <a:off x="2010065" y="5170310"/>
            <a:ext cx="186202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31546-D088-C24B-C99C-EE96DD16A579}"/>
              </a:ext>
            </a:extLst>
          </p:cNvPr>
          <p:cNvCxnSpPr>
            <a:cxnSpLocks/>
          </p:cNvCxnSpPr>
          <p:nvPr/>
        </p:nvCxnSpPr>
        <p:spPr>
          <a:xfrm>
            <a:off x="7194978" y="5477735"/>
            <a:ext cx="2276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894ADB-6D38-60B6-184E-3A847870EBEF}"/>
              </a:ext>
            </a:extLst>
          </p:cNvPr>
          <p:cNvCxnSpPr>
            <a:cxnSpLocks/>
          </p:cNvCxnSpPr>
          <p:nvPr/>
        </p:nvCxnSpPr>
        <p:spPr>
          <a:xfrm>
            <a:off x="2010065" y="5749883"/>
            <a:ext cx="11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3C0B73A-C346-645C-4CB0-43B6B6BDFE59}"/>
              </a:ext>
            </a:extLst>
          </p:cNvPr>
          <p:cNvSpPr/>
          <p:nvPr/>
        </p:nvSpPr>
        <p:spPr>
          <a:xfrm>
            <a:off x="3900376" y="4936995"/>
            <a:ext cx="563125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AF6FFB-2199-431E-DEAB-79583C4B69BA}"/>
              </a:ext>
            </a:extLst>
          </p:cNvPr>
          <p:cNvSpPr/>
          <p:nvPr/>
        </p:nvSpPr>
        <p:spPr>
          <a:xfrm>
            <a:off x="1999151" y="5222824"/>
            <a:ext cx="2126040" cy="532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72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411DE-C823-B95F-4518-B20B1952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632310-31F0-B3C3-D23C-F7594EE8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Closure</a:t>
            </a:r>
            <a:r>
              <a:rPr lang="hu-HU" dirty="0"/>
              <a:t>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061B3-E03F-27A0-CC5B-578FD4A4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65" y="984705"/>
            <a:ext cx="5184913" cy="1687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E5279-E9C2-FC86-777C-FA4D85AA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65" y="2695566"/>
            <a:ext cx="7814330" cy="1268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9B1CF2-EBEB-0C6B-2597-95FD2D6ED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65" y="3987077"/>
            <a:ext cx="7456192" cy="1762806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2084D4C7-9F33-2EBF-C31F-98911DA4254A}"/>
              </a:ext>
            </a:extLst>
          </p:cNvPr>
          <p:cNvSpPr txBox="1"/>
          <p:nvPr/>
        </p:nvSpPr>
        <p:spPr>
          <a:xfrm>
            <a:off x="0" y="5813988"/>
            <a:ext cx="1015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5"/>
              </a:rPr>
              <a:t>https://www.theguardian.com/technology/2023/sep/24/an-old-master-no-its-an-image-ai-just-knocked-up-and-it-cant-be-copyrighted?fbclid=IwAR0XaFtPaDvqG-IsjVal_XuxjR5qXiRN_hIHreusy2LTL_kqtizwGlg24-Q</a:t>
            </a:r>
            <a:endParaRPr lang="hu-HU" sz="900" dirty="0"/>
          </a:p>
          <a:p>
            <a:endParaRPr lang="hu-HU" sz="9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A557E3-3E40-08F7-F809-AFA83C08DC90}"/>
              </a:ext>
            </a:extLst>
          </p:cNvPr>
          <p:cNvCxnSpPr/>
          <p:nvPr/>
        </p:nvCxnSpPr>
        <p:spPr>
          <a:xfrm>
            <a:off x="6965244" y="3601156"/>
            <a:ext cx="25663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C14C67-D282-E0CD-2919-D2CF7DEE9775}"/>
              </a:ext>
            </a:extLst>
          </p:cNvPr>
          <p:cNvCxnSpPr>
            <a:cxnSpLocks/>
          </p:cNvCxnSpPr>
          <p:nvPr/>
        </p:nvCxnSpPr>
        <p:spPr>
          <a:xfrm>
            <a:off x="2010065" y="3964126"/>
            <a:ext cx="67501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EC80D6-044B-3303-A1AC-61B522C0AE33}"/>
              </a:ext>
            </a:extLst>
          </p:cNvPr>
          <p:cNvCxnSpPr/>
          <p:nvPr/>
        </p:nvCxnSpPr>
        <p:spPr>
          <a:xfrm>
            <a:off x="3533422" y="4594578"/>
            <a:ext cx="592154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E05D22-861E-7EB0-7D10-093C1A2C50C6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10065" y="4868480"/>
            <a:ext cx="7456192" cy="252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5CF480-088B-3AC4-9F4F-43211B2EF2BE}"/>
              </a:ext>
            </a:extLst>
          </p:cNvPr>
          <p:cNvCxnSpPr>
            <a:cxnSpLocks/>
          </p:cNvCxnSpPr>
          <p:nvPr/>
        </p:nvCxnSpPr>
        <p:spPr>
          <a:xfrm>
            <a:off x="2010065" y="5170310"/>
            <a:ext cx="186202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31546-D088-C24B-C99C-EE96DD16A579}"/>
              </a:ext>
            </a:extLst>
          </p:cNvPr>
          <p:cNvCxnSpPr>
            <a:cxnSpLocks/>
          </p:cNvCxnSpPr>
          <p:nvPr/>
        </p:nvCxnSpPr>
        <p:spPr>
          <a:xfrm>
            <a:off x="7194978" y="5477735"/>
            <a:ext cx="22760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894ADB-6D38-60B6-184E-3A847870EBEF}"/>
              </a:ext>
            </a:extLst>
          </p:cNvPr>
          <p:cNvCxnSpPr>
            <a:cxnSpLocks/>
          </p:cNvCxnSpPr>
          <p:nvPr/>
        </p:nvCxnSpPr>
        <p:spPr>
          <a:xfrm>
            <a:off x="2010065" y="5749883"/>
            <a:ext cx="111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72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0A81083-8C0C-0E99-FCAB-D8AEBC84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376939F-4389-CF3B-08CE-EC4966A1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#1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5B0B42B0-B1A6-077B-BCE2-0F0B07413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260000"/>
            <a:ext cx="4114800" cy="4640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u="sng" dirty="0"/>
              <a:t>Prompt:</a:t>
            </a:r>
            <a:br>
              <a:rPr lang="hu-HU" dirty="0"/>
            </a:br>
            <a:r>
              <a:rPr lang="en-GB" dirty="0"/>
              <a:t>A big red fire breathing dragon flying over a ruined castle on a cliff overlooking the sea, with a stormy sky and crashing waves, eerie, moody, atmospheric</a:t>
            </a:r>
            <a:br>
              <a:rPr lang="hu-HU" dirty="0"/>
            </a:br>
            <a:br>
              <a:rPr lang="hu-HU" dirty="0"/>
            </a:br>
            <a:r>
              <a:rPr lang="hu-HU" u="sng" dirty="0"/>
              <a:t>Software:</a:t>
            </a:r>
            <a:r>
              <a:rPr lang="hu-HU" dirty="0"/>
              <a:t> SD online</a:t>
            </a:r>
            <a:br>
              <a:rPr lang="hu-HU" dirty="0"/>
            </a:br>
            <a:r>
              <a:rPr lang="en-US" u="sng" dirty="0"/>
              <a:t>Iteration</a:t>
            </a:r>
            <a:r>
              <a:rPr lang="hu-HU" u="sng" dirty="0"/>
              <a:t>:</a:t>
            </a:r>
            <a:r>
              <a:rPr lang="hu-HU" dirty="0"/>
              <a:t>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6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0A81083-8C0C-0E99-FCAB-D8AEBC84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376939F-4389-CF3B-08CE-EC4966A1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#1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5B0B42B0-B1A6-077B-BCE2-0F0B07413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260000"/>
            <a:ext cx="4114800" cy="4640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u="sng" dirty="0"/>
              <a:t>Prompt:</a:t>
            </a:r>
            <a:br>
              <a:rPr lang="hu-HU" dirty="0"/>
            </a:br>
            <a:r>
              <a:rPr lang="en-GB" dirty="0"/>
              <a:t>A big red fire breathing dragon flying over a ruined castle on a cliff overlooking the sea, with a stormy sky and crashing waves, eerie, moody, atmospheric</a:t>
            </a:r>
            <a:br>
              <a:rPr lang="hu-HU" dirty="0"/>
            </a:br>
            <a:br>
              <a:rPr lang="hu-HU" dirty="0"/>
            </a:br>
            <a:r>
              <a:rPr lang="hu-HU" u="sng" dirty="0"/>
              <a:t>Software:</a:t>
            </a:r>
            <a:r>
              <a:rPr lang="hu-HU" dirty="0"/>
              <a:t> SD online</a:t>
            </a:r>
            <a:br>
              <a:rPr lang="hu-HU" dirty="0"/>
            </a:br>
            <a:r>
              <a:rPr lang="en-US" u="sng" dirty="0"/>
              <a:t>Iteration</a:t>
            </a:r>
            <a:r>
              <a:rPr lang="hu-HU" u="sng" dirty="0"/>
              <a:t>:</a:t>
            </a:r>
            <a:r>
              <a:rPr lang="hu-HU" dirty="0"/>
              <a:t> 2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F9CBE98-BBFE-90F3-2FD4-0EC0F1FF2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0000" y="1260000"/>
            <a:ext cx="6911999" cy="4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4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0A81083-8C0C-0E99-FCAB-D8AEBC84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376939F-4389-CF3B-08CE-EC4966A1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#1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5B0B42B0-B1A6-077B-BCE2-0F0B07413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260000"/>
            <a:ext cx="4114800" cy="4640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u="sng" dirty="0"/>
              <a:t>Prompt:</a:t>
            </a:r>
            <a:br>
              <a:rPr lang="hu-HU" dirty="0"/>
            </a:br>
            <a:r>
              <a:rPr lang="en-GB" dirty="0"/>
              <a:t>A big red fire breathing dragon flying over a ruined castle on a cliff overlooking the sea, with a stormy sky and crashing waves, eerie, moody, atmospheric</a:t>
            </a:r>
            <a:br>
              <a:rPr lang="hu-HU" dirty="0"/>
            </a:br>
            <a:br>
              <a:rPr lang="hu-HU" dirty="0"/>
            </a:br>
            <a:r>
              <a:rPr lang="hu-HU" u="sng" dirty="0"/>
              <a:t>Software:</a:t>
            </a:r>
            <a:r>
              <a:rPr lang="hu-HU" dirty="0"/>
              <a:t> SD online</a:t>
            </a:r>
            <a:br>
              <a:rPr lang="hu-HU" dirty="0"/>
            </a:br>
            <a:r>
              <a:rPr lang="en-US" u="sng" dirty="0"/>
              <a:t>Iteration</a:t>
            </a:r>
            <a:r>
              <a:rPr lang="hu-HU" u="sng" dirty="0"/>
              <a:t>:</a:t>
            </a:r>
            <a:r>
              <a:rPr lang="hu-HU" dirty="0"/>
              <a:t> 2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F9CBE98-BBFE-90F3-2FD4-0EC0F1FF2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0000" y="1260000"/>
            <a:ext cx="6911999" cy="4319999"/>
          </a:xfrm>
          <a:prstGeom prst="rect">
            <a:avLst/>
          </a:prstGeom>
        </p:spPr>
      </p:pic>
      <p:pic>
        <p:nvPicPr>
          <p:cNvPr id="9" name="Kép 8" descr="A képen szöveg, jelzőtábla, Betűtípus, piros látható&#10;&#10;Automatikusan generált leírás">
            <a:extLst>
              <a:ext uri="{FF2B5EF4-FFF2-40B4-BE49-F238E27FC236}">
                <a16:creationId xmlns:a16="http://schemas.microsoft.com/office/drawing/2014/main" id="{02DC3E3E-E25E-FCE9-FD3B-56ED5C2F6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323">
            <a:off x="6683393" y="-319980"/>
            <a:ext cx="3424932" cy="24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48743-1548-8E66-47F7-C8D693DE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C841D3-5673-4390-D563-2D713089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Road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success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5D55B-0722-8E2C-7B77-A02727EF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23" y="915793"/>
            <a:ext cx="2824362" cy="50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37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3849C58-9925-7A52-EAEC-F6501822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930C1C5-D7D8-A46C-1733-7A5296DF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# many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F4F14F06-5DC6-BF7F-81EA-348B6F58D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60000"/>
            <a:ext cx="3976576" cy="4640060"/>
          </a:xfrm>
        </p:spPr>
        <p:txBody>
          <a:bodyPr/>
          <a:lstStyle/>
          <a:p>
            <a:pPr marL="0" indent="0">
              <a:buNone/>
            </a:pPr>
            <a:r>
              <a:rPr lang="hu-HU" u="sng" dirty="0"/>
              <a:t>Prompt:</a:t>
            </a:r>
            <a:br>
              <a:rPr lang="hu-HU" dirty="0"/>
            </a:br>
            <a:r>
              <a:rPr lang="en-GB" dirty="0"/>
              <a:t>Acrylic painting of a mountain landscape, with a stormy sky and a cabin nestled in the forest, high contrast, high resolution</a:t>
            </a:r>
            <a:br>
              <a:rPr lang="hu-HU" dirty="0"/>
            </a:br>
            <a:br>
              <a:rPr lang="hu-HU" dirty="0"/>
            </a:br>
            <a:r>
              <a:rPr lang="hu-HU" u="sng" dirty="0"/>
              <a:t>Software:</a:t>
            </a:r>
            <a:r>
              <a:rPr lang="hu-HU" dirty="0"/>
              <a:t> SD offline</a:t>
            </a:r>
            <a:br>
              <a:rPr lang="hu-HU" dirty="0"/>
            </a:br>
            <a:r>
              <a:rPr lang="en-US" u="sng" dirty="0"/>
              <a:t>Iteration:</a:t>
            </a:r>
            <a:r>
              <a:rPr lang="hu-HU" dirty="0"/>
              <a:t> 40</a:t>
            </a:r>
            <a:br>
              <a:rPr lang="hu-HU" dirty="0"/>
            </a:br>
            <a:r>
              <a:rPr lang="hu-HU" u="sng" dirty="0"/>
              <a:t>Batch:</a:t>
            </a:r>
            <a:r>
              <a:rPr lang="hu-HU" dirty="0"/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1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3849C58-9925-7A52-EAEC-F6501822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930C1C5-D7D8-A46C-1733-7A5296DF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# many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F4F14F06-5DC6-BF7F-81EA-348B6F58D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60000"/>
            <a:ext cx="3976576" cy="4640060"/>
          </a:xfrm>
        </p:spPr>
        <p:txBody>
          <a:bodyPr/>
          <a:lstStyle/>
          <a:p>
            <a:pPr marL="0" indent="0">
              <a:buNone/>
            </a:pPr>
            <a:r>
              <a:rPr lang="hu-HU" u="sng" dirty="0"/>
              <a:t>Prompt:</a:t>
            </a:r>
            <a:br>
              <a:rPr lang="hu-HU" dirty="0"/>
            </a:br>
            <a:r>
              <a:rPr lang="en-GB" dirty="0"/>
              <a:t>Acrylic painting of a mountain landscape, with a stormy sky and a cabin nestled in the forest, high contrast, high resolution</a:t>
            </a:r>
            <a:br>
              <a:rPr lang="hu-HU" dirty="0"/>
            </a:br>
            <a:br>
              <a:rPr lang="hu-HU" dirty="0"/>
            </a:br>
            <a:r>
              <a:rPr lang="hu-HU" u="sng" dirty="0"/>
              <a:t>Software:</a:t>
            </a:r>
            <a:r>
              <a:rPr lang="hu-HU" dirty="0"/>
              <a:t> SD offline</a:t>
            </a:r>
            <a:br>
              <a:rPr lang="hu-HU" dirty="0"/>
            </a:br>
            <a:r>
              <a:rPr lang="en-US" u="sng" dirty="0"/>
              <a:t>Iteration:</a:t>
            </a:r>
            <a:r>
              <a:rPr lang="hu-HU" dirty="0"/>
              <a:t> 40</a:t>
            </a:r>
            <a:br>
              <a:rPr lang="hu-HU" dirty="0"/>
            </a:br>
            <a:r>
              <a:rPr lang="hu-HU" u="sng" dirty="0"/>
              <a:t>Batch:</a:t>
            </a:r>
            <a:r>
              <a:rPr lang="hu-HU" dirty="0"/>
              <a:t> 4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B8EDBB1-16F6-E3EA-DBE8-7EC31EC9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0000" y="1260000"/>
            <a:ext cx="6912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69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3849C58-9925-7A52-EAEC-F6501822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930C1C5-D7D8-A46C-1733-7A5296DF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# many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F4F14F06-5DC6-BF7F-81EA-348B6F58D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60000"/>
            <a:ext cx="3976576" cy="4640060"/>
          </a:xfrm>
        </p:spPr>
        <p:txBody>
          <a:bodyPr/>
          <a:lstStyle/>
          <a:p>
            <a:pPr marL="0" indent="0">
              <a:buNone/>
            </a:pPr>
            <a:r>
              <a:rPr lang="hu-HU" u="sng" dirty="0"/>
              <a:t>Prompt:</a:t>
            </a:r>
            <a:br>
              <a:rPr lang="hu-HU" dirty="0"/>
            </a:br>
            <a:r>
              <a:rPr lang="en-GB" dirty="0"/>
              <a:t>Acrylic painting of a mountain landscape, with a stormy sky and a cabin nestled in the forest, high contrast, high resolution</a:t>
            </a:r>
            <a:br>
              <a:rPr lang="hu-HU" dirty="0"/>
            </a:br>
            <a:br>
              <a:rPr lang="hu-HU" dirty="0"/>
            </a:br>
            <a:r>
              <a:rPr lang="hu-HU" u="sng" dirty="0"/>
              <a:t>Software:</a:t>
            </a:r>
            <a:r>
              <a:rPr lang="hu-HU" dirty="0"/>
              <a:t> SD offline</a:t>
            </a:r>
            <a:br>
              <a:rPr lang="hu-HU" dirty="0"/>
            </a:br>
            <a:r>
              <a:rPr lang="en-US" u="sng" dirty="0"/>
              <a:t>Iteration:</a:t>
            </a:r>
            <a:r>
              <a:rPr lang="hu-HU" dirty="0"/>
              <a:t> 40</a:t>
            </a:r>
            <a:br>
              <a:rPr lang="hu-HU" dirty="0"/>
            </a:br>
            <a:r>
              <a:rPr lang="hu-HU" u="sng" dirty="0"/>
              <a:t>Batch:</a:t>
            </a:r>
            <a:r>
              <a:rPr lang="hu-HU" dirty="0"/>
              <a:t> 4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B8EDBB1-16F6-E3EA-DBE8-7EC31EC9B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0000" y="1260000"/>
            <a:ext cx="6912000" cy="4320000"/>
          </a:xfrm>
          <a:prstGeom prst="rect">
            <a:avLst/>
          </a:prstGeom>
        </p:spPr>
      </p:pic>
      <p:pic>
        <p:nvPicPr>
          <p:cNvPr id="9" name="Kép 8" descr="A képen totyogó, baba, személy, Emberi arc látható&#10;&#10;Automatikusan generált leírás">
            <a:extLst>
              <a:ext uri="{FF2B5EF4-FFF2-40B4-BE49-F238E27FC236}">
                <a16:creationId xmlns:a16="http://schemas.microsoft.com/office/drawing/2014/main" id="{12EFAAAD-2951-CF4D-2880-190495316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00" y="3081366"/>
            <a:ext cx="2760261" cy="29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7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D678390-9064-10A2-2F17-EE3EB774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8949F7F-0A85-ABF3-063B-6432DCA4E2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436550" y="6247425"/>
            <a:ext cx="1378226" cy="365125"/>
          </a:xfrm>
        </p:spPr>
        <p:txBody>
          <a:bodyPr/>
          <a:lstStyle/>
          <a:p>
            <a:fld id="{4B197A7F-1DAF-4896-9C1F-70526E13ECB8}" type="datetime1">
              <a:rPr lang="hu-HU" smtClean="0"/>
              <a:t>2025. 09. 29.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BF2314F-D93C-9E82-586C-E60D270A70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14776" y="6247425"/>
            <a:ext cx="4114800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076EA77-B8E1-500E-B302-D05297C0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331D1B9-66C0-6CF8-1EF3-4B3C4120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574798C-8B6A-A728-508E-D784ADBB21E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FD689EA-338F-BB88-5BE6-CCCCEF6EEF18}"/>
              </a:ext>
            </a:extLst>
          </p:cNvPr>
          <p:cNvSpPr txBox="1"/>
          <p:nvPr/>
        </p:nvSpPr>
        <p:spPr>
          <a:xfrm>
            <a:off x="0" y="2600726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</a:rPr>
              <a:t>Majestic Creature</a:t>
            </a:r>
          </a:p>
        </p:txBody>
      </p:sp>
      <p:sp>
        <p:nvSpPr>
          <p:cNvPr id="8" name="Szövegdoboz 9">
            <a:extLst>
              <a:ext uri="{FF2B5EF4-FFF2-40B4-BE49-F238E27FC236}">
                <a16:creationId xmlns:a16="http://schemas.microsoft.com/office/drawing/2014/main" id="{D3551650-8EDE-482F-C3F8-C10D93733C2F}"/>
              </a:ext>
            </a:extLst>
          </p:cNvPr>
          <p:cNvSpPr txBox="1"/>
          <p:nvPr/>
        </p:nvSpPr>
        <p:spPr>
          <a:xfrm>
            <a:off x="-1" y="1245140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Previous Contest:</a:t>
            </a:r>
          </a:p>
        </p:txBody>
      </p:sp>
    </p:spTree>
    <p:extLst>
      <p:ext uri="{BB962C8B-B14F-4D97-AF65-F5344CB8AC3E}">
        <p14:creationId xmlns:p14="http://schemas.microsoft.com/office/powerpoint/2010/main" val="4047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CEDE15-5C0B-A4A7-28FD-2244DECA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A9C2721-8853-5424-47BD-4016C15A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Mindset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B5EF0E2-0797-0BAE-1F85-17FBC0C6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" y="893871"/>
            <a:ext cx="3951651" cy="512116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D7CA7D5-715E-B351-38C6-2CF31E648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85"/>
          <a:stretch/>
        </p:blipFill>
        <p:spPr>
          <a:xfrm>
            <a:off x="8759953" y="884244"/>
            <a:ext cx="3434414" cy="51228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779ED64-00CC-3ECE-75DC-FFCDC2F1E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047750"/>
            <a:ext cx="29527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C1B82DC-1F27-7800-A774-3001741083EF}"/>
              </a:ext>
            </a:extLst>
          </p:cNvPr>
          <p:cNvSpPr txBox="1"/>
          <p:nvPr/>
        </p:nvSpPr>
        <p:spPr>
          <a:xfrm>
            <a:off x="28811" y="893869"/>
            <a:ext cx="809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FF00"/>
                </a:solidFill>
              </a:rPr>
              <a:t>T</a:t>
            </a:r>
            <a:r>
              <a:rPr lang="en-US" dirty="0" err="1">
                <a:solidFill>
                  <a:srgbClr val="FFFF00"/>
                </a:solidFill>
              </a:rPr>
              <a:t>ristan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hu-HU" dirty="0">
                <a:solidFill>
                  <a:srgbClr val="FFFF00"/>
                </a:solidFill>
              </a:rPr>
              <a:t>H</a:t>
            </a:r>
            <a:r>
              <a:rPr lang="en-US" dirty="0">
                <a:solidFill>
                  <a:srgbClr val="FFFF00"/>
                </a:solidFill>
              </a:rPr>
              <a:t>arris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C44CDD4-24EA-08E0-C628-A6D770252691}"/>
              </a:ext>
            </a:extLst>
          </p:cNvPr>
          <p:cNvSpPr txBox="1"/>
          <p:nvPr/>
        </p:nvSpPr>
        <p:spPr>
          <a:xfrm>
            <a:off x="11374190" y="911785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dirty="0">
                <a:solidFill>
                  <a:srgbClr val="FFFF00"/>
                </a:solidFill>
              </a:rPr>
              <a:t>Aza</a:t>
            </a:r>
            <a:br>
              <a:rPr lang="hu-HU" dirty="0">
                <a:solidFill>
                  <a:srgbClr val="FFFF00"/>
                </a:solidFill>
              </a:rPr>
            </a:br>
            <a:r>
              <a:rPr lang="hu-HU" dirty="0" err="1">
                <a:solidFill>
                  <a:srgbClr val="FFFF00"/>
                </a:solidFill>
              </a:rPr>
              <a:t>Raskin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Tartalom helye 2">
            <a:extLst>
              <a:ext uri="{FF2B5EF4-FFF2-40B4-BE49-F238E27FC236}">
                <a16:creationId xmlns:a16="http://schemas.microsoft.com/office/drawing/2014/main" id="{F5374DAE-108B-36AA-E666-AA985A4280C5}"/>
              </a:ext>
            </a:extLst>
          </p:cNvPr>
          <p:cNvSpPr txBox="1">
            <a:spLocks/>
          </p:cNvSpPr>
          <p:nvPr/>
        </p:nvSpPr>
        <p:spPr>
          <a:xfrm>
            <a:off x="4076700" y="2943225"/>
            <a:ext cx="4629150" cy="299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/>
              <a:t>Our mission is to shift technology towards a more humane future that supports our well-being, democratic functioning, and shared information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67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D678390-9064-10A2-2F17-EE3EB774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8949F7F-0A85-ABF3-063B-6432DCA4E2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436550" y="6247425"/>
            <a:ext cx="1378226" cy="365125"/>
          </a:xfrm>
        </p:spPr>
        <p:txBody>
          <a:bodyPr/>
          <a:lstStyle/>
          <a:p>
            <a:fld id="{4B197A7F-1DAF-4896-9C1F-70526E13ECB8}" type="datetime1">
              <a:rPr lang="hu-HU" smtClean="0"/>
              <a:t>2025. 09. 29.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BF2314F-D93C-9E82-586C-E60D270A70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14776" y="6247425"/>
            <a:ext cx="4114800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076EA77-B8E1-500E-B302-D05297C0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331D1B9-66C0-6CF8-1EF3-4B3C4120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574798C-8B6A-A728-508E-D784ADBB21E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FD689EA-338F-BB88-5BE6-CCCCEF6EEF18}"/>
              </a:ext>
            </a:extLst>
          </p:cNvPr>
          <p:cNvSpPr txBox="1"/>
          <p:nvPr/>
        </p:nvSpPr>
        <p:spPr>
          <a:xfrm>
            <a:off x="4387084" y="2398526"/>
            <a:ext cx="3060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Creator</a:t>
            </a:r>
            <a:r>
              <a:rPr lang="hu-HU" dirty="0">
                <a:solidFill>
                  <a:schemeClr val="bg1"/>
                </a:solidFill>
              </a:rPr>
              <a:t>:</a:t>
            </a:r>
          </a:p>
          <a:p>
            <a:r>
              <a:rPr lang="hu-HU" dirty="0" err="1">
                <a:solidFill>
                  <a:schemeClr val="bg1"/>
                </a:solidFill>
              </a:rPr>
              <a:t>Mihalkó</a:t>
            </a:r>
            <a:r>
              <a:rPr lang="hu-HU" dirty="0">
                <a:solidFill>
                  <a:schemeClr val="bg1"/>
                </a:solidFill>
              </a:rPr>
              <a:t> Norbert Ádám</a:t>
            </a:r>
          </a:p>
          <a:p>
            <a:br>
              <a:rPr lang="hu-HU" dirty="0">
                <a:solidFill>
                  <a:schemeClr val="bg1"/>
                </a:solidFill>
              </a:rPr>
            </a:br>
            <a:r>
              <a:rPr lang="hu-HU" dirty="0">
                <a:solidFill>
                  <a:schemeClr val="bg1"/>
                </a:solidFill>
              </a:rPr>
              <a:t>AI:</a:t>
            </a:r>
            <a:br>
              <a:rPr lang="hu-HU" dirty="0">
                <a:solidFill>
                  <a:schemeClr val="bg1"/>
                </a:solidFill>
              </a:rPr>
            </a:br>
            <a:r>
              <a:rPr lang="hu-HU" dirty="0">
                <a:solidFill>
                  <a:schemeClr val="bg1"/>
                </a:solidFill>
              </a:rPr>
              <a:t>DALL-E3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F233E7B-D5AF-0360-4BE4-FA5AFFF7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6" y="119049"/>
            <a:ext cx="3766123" cy="6605201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8432D16-55C4-7B70-377B-2E8BA1977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383" y="454611"/>
            <a:ext cx="5143500" cy="5934075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26D1F56B-D715-0A99-7D7F-BC3ADB33F1ED}"/>
              </a:ext>
            </a:extLst>
          </p:cNvPr>
          <p:cNvSpPr/>
          <p:nvPr/>
        </p:nvSpPr>
        <p:spPr>
          <a:xfrm>
            <a:off x="319936" y="133750"/>
            <a:ext cx="3766123" cy="660520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3A73E27E-B08F-9B16-B850-6FC8F385F491}"/>
              </a:ext>
            </a:extLst>
          </p:cNvPr>
          <p:cNvSpPr/>
          <p:nvPr/>
        </p:nvSpPr>
        <p:spPr>
          <a:xfrm>
            <a:off x="6826382" y="469313"/>
            <a:ext cx="5143500" cy="593407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7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D678390-9064-10A2-2F17-EE3EB774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8949F7F-0A85-ABF3-063B-6432DCA4E2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436550" y="6247425"/>
            <a:ext cx="1378226" cy="365125"/>
          </a:xfrm>
        </p:spPr>
        <p:txBody>
          <a:bodyPr/>
          <a:lstStyle/>
          <a:p>
            <a:fld id="{4B197A7F-1DAF-4896-9C1F-70526E13ECB8}" type="datetime1">
              <a:rPr lang="hu-HU" smtClean="0"/>
              <a:t>2025. 09. 29.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BF2314F-D93C-9E82-586C-E60D270A70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14776" y="6247425"/>
            <a:ext cx="4114800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076EA77-B8E1-500E-B302-D05297C0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331D1B9-66C0-6CF8-1EF3-4B3C4120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574798C-8B6A-A728-508E-D784ADBB21E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FD689EA-338F-BB88-5BE6-CCCCEF6EEF18}"/>
              </a:ext>
            </a:extLst>
          </p:cNvPr>
          <p:cNvSpPr txBox="1"/>
          <p:nvPr/>
        </p:nvSpPr>
        <p:spPr>
          <a:xfrm>
            <a:off x="9200907" y="2600726"/>
            <a:ext cx="3060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Creator</a:t>
            </a:r>
            <a:r>
              <a:rPr lang="hu-HU" dirty="0">
                <a:solidFill>
                  <a:schemeClr val="bg1"/>
                </a:solidFill>
              </a:rPr>
              <a:t>:</a:t>
            </a:r>
          </a:p>
          <a:p>
            <a:r>
              <a:rPr lang="hu-HU" dirty="0" err="1">
                <a:solidFill>
                  <a:schemeClr val="bg1"/>
                </a:solidFill>
              </a:rPr>
              <a:t>Saglam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Kadir</a:t>
            </a:r>
            <a:endParaRPr lang="hu-HU" dirty="0">
              <a:solidFill>
                <a:schemeClr val="bg1"/>
              </a:solidFill>
            </a:endParaRPr>
          </a:p>
          <a:p>
            <a:br>
              <a:rPr lang="hu-HU" dirty="0">
                <a:solidFill>
                  <a:schemeClr val="bg1"/>
                </a:solidFill>
              </a:rPr>
            </a:br>
            <a:r>
              <a:rPr lang="hu-HU" dirty="0">
                <a:solidFill>
                  <a:schemeClr val="bg1"/>
                </a:solidFill>
              </a:rPr>
              <a:t>AI:</a:t>
            </a:r>
          </a:p>
          <a:p>
            <a:r>
              <a:rPr lang="hu-HU" dirty="0" err="1">
                <a:solidFill>
                  <a:schemeClr val="bg1"/>
                </a:solidFill>
              </a:rPr>
              <a:t>ChatGPT</a:t>
            </a:r>
            <a:r>
              <a:rPr lang="hu-HU" dirty="0">
                <a:solidFill>
                  <a:schemeClr val="bg1"/>
                </a:solidFill>
              </a:rPr>
              <a:t> 4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EFD4EBE3-559D-65D0-6F1A-84CD1BA70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50" y="182882"/>
            <a:ext cx="6484154" cy="6492238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B5AA5F3C-9782-C872-84F4-334CB2A7732E}"/>
              </a:ext>
            </a:extLst>
          </p:cNvPr>
          <p:cNvSpPr/>
          <p:nvPr/>
        </p:nvSpPr>
        <p:spPr>
          <a:xfrm>
            <a:off x="1785742" y="182881"/>
            <a:ext cx="6513718" cy="649223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85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D678390-9064-10A2-2F17-EE3EB774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8949F7F-0A85-ABF3-063B-6432DCA4E2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436550" y="6247425"/>
            <a:ext cx="1378226" cy="365125"/>
          </a:xfrm>
        </p:spPr>
        <p:txBody>
          <a:bodyPr/>
          <a:lstStyle/>
          <a:p>
            <a:fld id="{4B197A7F-1DAF-4896-9C1F-70526E13ECB8}" type="datetime1">
              <a:rPr lang="hu-HU" smtClean="0"/>
              <a:t>2025. 09. 29.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BF2314F-D93C-9E82-586C-E60D270A70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14776" y="6247425"/>
            <a:ext cx="4114800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076EA77-B8E1-500E-B302-D05297C0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331D1B9-66C0-6CF8-1EF3-4B3C4120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574798C-8B6A-A728-508E-D784ADBB21E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FD689EA-338F-BB88-5BE6-CCCCEF6EEF18}"/>
              </a:ext>
            </a:extLst>
          </p:cNvPr>
          <p:cNvSpPr txBox="1"/>
          <p:nvPr/>
        </p:nvSpPr>
        <p:spPr>
          <a:xfrm>
            <a:off x="9200907" y="2600726"/>
            <a:ext cx="3060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Creator</a:t>
            </a:r>
            <a:r>
              <a:rPr lang="hu-HU" dirty="0">
                <a:solidFill>
                  <a:schemeClr val="bg1"/>
                </a:solidFill>
              </a:rPr>
              <a:t>:</a:t>
            </a:r>
          </a:p>
          <a:p>
            <a:r>
              <a:rPr lang="hu-HU" dirty="0">
                <a:solidFill>
                  <a:schemeClr val="bg1"/>
                </a:solidFill>
              </a:rPr>
              <a:t>Szigeti Péter</a:t>
            </a:r>
          </a:p>
          <a:p>
            <a:br>
              <a:rPr lang="hu-HU" dirty="0">
                <a:solidFill>
                  <a:schemeClr val="bg1"/>
                </a:solidFill>
              </a:rPr>
            </a:br>
            <a:r>
              <a:rPr lang="hu-HU" dirty="0">
                <a:solidFill>
                  <a:schemeClr val="bg1"/>
                </a:solidFill>
              </a:rPr>
              <a:t>AI:</a:t>
            </a:r>
          </a:p>
          <a:p>
            <a:r>
              <a:rPr lang="hu-HU" dirty="0" err="1">
                <a:solidFill>
                  <a:schemeClr val="bg1"/>
                </a:solidFill>
              </a:rPr>
              <a:t>Midjourney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96D6AD8-1C2C-0012-4147-30DD5B6E5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42" y="161070"/>
            <a:ext cx="6525418" cy="6514049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C00F37D3-E68C-9BBC-E68C-CBF2EE272870}"/>
              </a:ext>
            </a:extLst>
          </p:cNvPr>
          <p:cNvSpPr/>
          <p:nvPr/>
        </p:nvSpPr>
        <p:spPr>
          <a:xfrm>
            <a:off x="1785742" y="182881"/>
            <a:ext cx="6513718" cy="649223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6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D678390-9064-10A2-2F17-EE3EB774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8949F7F-0A85-ABF3-063B-6432DCA4E2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436550" y="6247425"/>
            <a:ext cx="1378226" cy="365125"/>
          </a:xfrm>
        </p:spPr>
        <p:txBody>
          <a:bodyPr/>
          <a:lstStyle/>
          <a:p>
            <a:fld id="{4B197A7F-1DAF-4896-9C1F-70526E13ECB8}" type="datetime1">
              <a:rPr lang="hu-HU" smtClean="0"/>
              <a:t>2025. 09. 29.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BF2314F-D93C-9E82-586C-E60D270A70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14776" y="6247425"/>
            <a:ext cx="4114800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076EA77-B8E1-500E-B302-D05297C0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23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331D1B9-66C0-6CF8-1EF3-4B3C4120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574798C-8B6A-A728-508E-D784ADBB21E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FD689EA-338F-BB88-5BE6-CCCCEF6EEF18}"/>
              </a:ext>
            </a:extLst>
          </p:cNvPr>
          <p:cNvSpPr txBox="1"/>
          <p:nvPr/>
        </p:nvSpPr>
        <p:spPr>
          <a:xfrm>
            <a:off x="0" y="2600726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dirty="0" err="1">
                <a:solidFill>
                  <a:schemeClr val="bg1"/>
                </a:solidFill>
              </a:rPr>
              <a:t>Unseen</a:t>
            </a:r>
            <a:r>
              <a:rPr lang="hu-HU" sz="6600" dirty="0">
                <a:solidFill>
                  <a:schemeClr val="bg1"/>
                </a:solidFill>
              </a:rPr>
              <a:t> </a:t>
            </a:r>
            <a:r>
              <a:rPr lang="hu-HU" sz="6600" dirty="0" err="1">
                <a:solidFill>
                  <a:schemeClr val="bg1"/>
                </a:solidFill>
              </a:rPr>
              <a:t>places</a:t>
            </a:r>
            <a:endParaRPr lang="en-GB" sz="6600" dirty="0">
              <a:solidFill>
                <a:schemeClr val="bg1"/>
              </a:solidFill>
            </a:endParaRPr>
          </a:p>
        </p:txBody>
      </p:sp>
      <p:sp>
        <p:nvSpPr>
          <p:cNvPr id="8" name="Szövegdoboz 9">
            <a:extLst>
              <a:ext uri="{FF2B5EF4-FFF2-40B4-BE49-F238E27FC236}">
                <a16:creationId xmlns:a16="http://schemas.microsoft.com/office/drawing/2014/main" id="{D3551650-8EDE-482F-C3F8-C10D93733C2F}"/>
              </a:ext>
            </a:extLst>
          </p:cNvPr>
          <p:cNvSpPr txBox="1"/>
          <p:nvPr/>
        </p:nvSpPr>
        <p:spPr>
          <a:xfrm>
            <a:off x="-1" y="1245140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Previous Contest:</a:t>
            </a:r>
          </a:p>
        </p:txBody>
      </p:sp>
    </p:spTree>
    <p:extLst>
      <p:ext uri="{BB962C8B-B14F-4D97-AF65-F5344CB8AC3E}">
        <p14:creationId xmlns:p14="http://schemas.microsoft.com/office/powerpoint/2010/main" val="2647098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8C128110-7FB2-813D-768F-2224001BFA7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436550" y="6247425"/>
            <a:ext cx="1378226" cy="365125"/>
          </a:xfrm>
        </p:spPr>
        <p:txBody>
          <a:bodyPr/>
          <a:lstStyle/>
          <a:p>
            <a:fld id="{4B197A7F-1DAF-4896-9C1F-70526E13ECB8}" type="datetime1">
              <a:rPr lang="hu-HU" smtClean="0"/>
              <a:t>2025. 09. 29.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09F5B03-E8C5-8D42-2CEC-422B9C3EB8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14776" y="6247425"/>
            <a:ext cx="4114800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EEFF78-C0CE-C929-C6EB-F15DF7BD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24</a:t>
            </a:fld>
            <a:endParaRPr lang="hu-HU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2BCA088-F37A-5E18-69B1-A3E20324C7D9}"/>
              </a:ext>
            </a:extLst>
          </p:cNvPr>
          <p:cNvSpPr/>
          <p:nvPr/>
        </p:nvSpPr>
        <p:spPr>
          <a:xfrm>
            <a:off x="4302369" y="0"/>
            <a:ext cx="788963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5263C087-FCA3-FFFB-8319-41D7C610228D}"/>
              </a:ext>
            </a:extLst>
          </p:cNvPr>
          <p:cNvSpPr/>
          <p:nvPr/>
        </p:nvSpPr>
        <p:spPr>
          <a:xfrm>
            <a:off x="0" y="-1"/>
            <a:ext cx="4731783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5162872-C4A0-8A55-0913-1AC6EE63D7BF}"/>
              </a:ext>
            </a:extLst>
          </p:cNvPr>
          <p:cNvSpPr txBox="1">
            <a:spLocks/>
          </p:cNvSpPr>
          <p:nvPr/>
        </p:nvSpPr>
        <p:spPr>
          <a:xfrm>
            <a:off x="-18754" y="1800251"/>
            <a:ext cx="4731782" cy="3257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hu-HU" sz="2400" dirty="0" err="1">
                <a:solidFill>
                  <a:srgbClr val="595959"/>
                </a:solidFill>
              </a:rPr>
              <a:t>Unseen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places</a:t>
            </a:r>
            <a:endParaRPr lang="hu-HU" sz="2400" dirty="0">
              <a:solidFill>
                <a:srgbClr val="595959"/>
              </a:solidFill>
            </a:endParaRPr>
          </a:p>
        </p:txBody>
      </p:sp>
      <p:pic>
        <p:nvPicPr>
          <p:cNvPr id="6" name="Kép 5" descr="A képen művészet, víz, festmény, szökőkút látható&#10;&#10;Automatikusan generált leírás">
            <a:extLst>
              <a:ext uri="{FF2B5EF4-FFF2-40B4-BE49-F238E27FC236}">
                <a16:creationId xmlns:a16="http://schemas.microsoft.com/office/drawing/2014/main" id="{924FADE5-E531-758D-A13F-28E8C520F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12" y="685799"/>
            <a:ext cx="5486400" cy="5486400"/>
          </a:xfrm>
          <a:prstGeom prst="rect">
            <a:avLst/>
          </a:prstGeom>
        </p:spPr>
      </p:pic>
      <p:sp>
        <p:nvSpPr>
          <p:cNvPr id="9" name="Alcím 2">
            <a:extLst>
              <a:ext uri="{FF2B5EF4-FFF2-40B4-BE49-F238E27FC236}">
                <a16:creationId xmlns:a16="http://schemas.microsoft.com/office/drawing/2014/main" id="{D57277FF-8A77-AC51-D361-6E357D82E2C0}"/>
              </a:ext>
            </a:extLst>
          </p:cNvPr>
          <p:cNvSpPr txBox="1">
            <a:spLocks/>
          </p:cNvSpPr>
          <p:nvPr/>
        </p:nvSpPr>
        <p:spPr>
          <a:xfrm>
            <a:off x="0" y="5220013"/>
            <a:ext cx="2924843" cy="1637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400">
                <a:solidFill>
                  <a:srgbClr val="595959"/>
                </a:solidFill>
              </a:rPr>
              <a:t>Artist: Lányi Csilla Anna</a:t>
            </a:r>
          </a:p>
          <a:p>
            <a:pPr algn="l"/>
            <a:r>
              <a:rPr lang="hu-HU" sz="1400">
                <a:solidFill>
                  <a:srgbClr val="595959"/>
                </a:solidFill>
              </a:rPr>
              <a:t>AI tool: Bing Copilot</a:t>
            </a:r>
            <a:endParaRPr lang="hu-HU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10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82BCA088-F37A-5E18-69B1-A3E20324C7D9}"/>
              </a:ext>
            </a:extLst>
          </p:cNvPr>
          <p:cNvSpPr/>
          <p:nvPr/>
        </p:nvSpPr>
        <p:spPr>
          <a:xfrm>
            <a:off x="4302369" y="0"/>
            <a:ext cx="788963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1618B0BF-6547-5D2F-ABC8-D415C7978DD3}"/>
              </a:ext>
            </a:extLst>
          </p:cNvPr>
          <p:cNvSpPr/>
          <p:nvPr/>
        </p:nvSpPr>
        <p:spPr>
          <a:xfrm>
            <a:off x="0" y="-1"/>
            <a:ext cx="4731783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EEFF78-C0CE-C929-C6EB-F15DF7BD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25</a:t>
            </a:fld>
            <a:endParaRPr lang="hu-HU" dirty="0"/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E9EF75D7-2939-E410-93DA-0BC03A73BA6A}"/>
              </a:ext>
            </a:extLst>
          </p:cNvPr>
          <p:cNvSpPr txBox="1">
            <a:spLocks/>
          </p:cNvSpPr>
          <p:nvPr/>
        </p:nvSpPr>
        <p:spPr>
          <a:xfrm>
            <a:off x="-18754" y="1800251"/>
            <a:ext cx="4731782" cy="3257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hu-HU" sz="2400" dirty="0" err="1">
                <a:solidFill>
                  <a:srgbClr val="595959"/>
                </a:solidFill>
              </a:rPr>
              <a:t>Unseen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places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In </a:t>
            </a:r>
            <a:r>
              <a:rPr lang="hu-HU" sz="2400" dirty="0" err="1">
                <a:solidFill>
                  <a:srgbClr val="595959"/>
                </a:solidFill>
              </a:rPr>
              <a:t>the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depths</a:t>
            </a:r>
            <a:r>
              <a:rPr lang="hu-HU" sz="2400" dirty="0">
                <a:solidFill>
                  <a:srgbClr val="595959"/>
                </a:solidFill>
              </a:rPr>
              <a:t> of </a:t>
            </a:r>
            <a:r>
              <a:rPr lang="hu-HU" sz="2400" dirty="0" err="1">
                <a:solidFill>
                  <a:srgbClr val="595959"/>
                </a:solidFill>
              </a:rPr>
              <a:t>the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ocean</a:t>
            </a:r>
            <a:endParaRPr lang="hu-HU" sz="2400" dirty="0">
              <a:solidFill>
                <a:srgbClr val="595959"/>
              </a:solidFill>
            </a:endParaRPr>
          </a:p>
        </p:txBody>
      </p:sp>
      <p:pic>
        <p:nvPicPr>
          <p:cNvPr id="10" name="Kép 9" descr="A képen zátony, víz, akvárium, víz alatti látható&#10;&#10;Automatikusan generált leírás">
            <a:extLst>
              <a:ext uri="{FF2B5EF4-FFF2-40B4-BE49-F238E27FC236}">
                <a16:creationId xmlns:a16="http://schemas.microsoft.com/office/drawing/2014/main" id="{CCEBC853-5FDD-4B21-5C4D-651D5A595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12" y="685799"/>
            <a:ext cx="5486400" cy="5486400"/>
          </a:xfrm>
          <a:prstGeom prst="rect">
            <a:avLst/>
          </a:prstGeom>
        </p:spPr>
      </p:pic>
      <p:sp>
        <p:nvSpPr>
          <p:cNvPr id="11" name="Alcím 2">
            <a:extLst>
              <a:ext uri="{FF2B5EF4-FFF2-40B4-BE49-F238E27FC236}">
                <a16:creationId xmlns:a16="http://schemas.microsoft.com/office/drawing/2014/main" id="{CE49E51E-5718-2599-6CB6-DB3FCD3F3A33}"/>
              </a:ext>
            </a:extLst>
          </p:cNvPr>
          <p:cNvSpPr txBox="1">
            <a:spLocks/>
          </p:cNvSpPr>
          <p:nvPr/>
        </p:nvSpPr>
        <p:spPr>
          <a:xfrm>
            <a:off x="0" y="5220013"/>
            <a:ext cx="2924843" cy="1637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400" dirty="0" err="1">
                <a:solidFill>
                  <a:srgbClr val="595959"/>
                </a:solidFill>
              </a:rPr>
              <a:t>Artist</a:t>
            </a:r>
            <a:r>
              <a:rPr lang="hu-HU" sz="1400" dirty="0">
                <a:solidFill>
                  <a:srgbClr val="595959"/>
                </a:solidFill>
              </a:rPr>
              <a:t>: Lányi Csilla Anna</a:t>
            </a:r>
          </a:p>
          <a:p>
            <a:pPr algn="l"/>
            <a:r>
              <a:rPr lang="hu-HU" sz="1400" dirty="0">
                <a:solidFill>
                  <a:srgbClr val="595959"/>
                </a:solidFill>
              </a:rPr>
              <a:t>AI </a:t>
            </a:r>
            <a:r>
              <a:rPr lang="hu-HU" sz="1400" dirty="0" err="1">
                <a:solidFill>
                  <a:srgbClr val="595959"/>
                </a:solidFill>
              </a:rPr>
              <a:t>tool</a:t>
            </a:r>
            <a:r>
              <a:rPr lang="hu-HU" sz="1400" dirty="0">
                <a:solidFill>
                  <a:srgbClr val="595959"/>
                </a:solidFill>
              </a:rPr>
              <a:t>: Bing </a:t>
            </a:r>
            <a:r>
              <a:rPr lang="hu-HU" sz="1400" dirty="0" err="1">
                <a:solidFill>
                  <a:srgbClr val="595959"/>
                </a:solidFill>
              </a:rPr>
              <a:t>Copilot</a:t>
            </a:r>
            <a:endParaRPr lang="hu-HU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00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82BCA088-F37A-5E18-69B1-A3E20324C7D9}"/>
              </a:ext>
            </a:extLst>
          </p:cNvPr>
          <p:cNvSpPr/>
          <p:nvPr/>
        </p:nvSpPr>
        <p:spPr>
          <a:xfrm>
            <a:off x="4302369" y="0"/>
            <a:ext cx="788963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1618B0BF-6547-5D2F-ABC8-D415C7978DD3}"/>
              </a:ext>
            </a:extLst>
          </p:cNvPr>
          <p:cNvSpPr/>
          <p:nvPr/>
        </p:nvSpPr>
        <p:spPr>
          <a:xfrm>
            <a:off x="0" y="-1"/>
            <a:ext cx="4731783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EEFF78-C0CE-C929-C6EB-F15DF7BD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26</a:t>
            </a:fld>
            <a:endParaRPr lang="hu-HU" dirty="0"/>
          </a:p>
        </p:txBody>
      </p:sp>
      <p:sp>
        <p:nvSpPr>
          <p:cNvPr id="11" name="Alcím 2">
            <a:extLst>
              <a:ext uri="{FF2B5EF4-FFF2-40B4-BE49-F238E27FC236}">
                <a16:creationId xmlns:a16="http://schemas.microsoft.com/office/drawing/2014/main" id="{CE49E51E-5718-2599-6CB6-DB3FCD3F3A33}"/>
              </a:ext>
            </a:extLst>
          </p:cNvPr>
          <p:cNvSpPr txBox="1">
            <a:spLocks/>
          </p:cNvSpPr>
          <p:nvPr/>
        </p:nvSpPr>
        <p:spPr>
          <a:xfrm>
            <a:off x="0" y="5220013"/>
            <a:ext cx="2924843" cy="1637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400" dirty="0" err="1">
                <a:solidFill>
                  <a:srgbClr val="595959"/>
                </a:solidFill>
              </a:rPr>
              <a:t>Artist</a:t>
            </a:r>
            <a:r>
              <a:rPr lang="hu-HU" sz="1400" dirty="0">
                <a:solidFill>
                  <a:srgbClr val="595959"/>
                </a:solidFill>
              </a:rPr>
              <a:t>: Lányi Csilla Anna</a:t>
            </a:r>
          </a:p>
          <a:p>
            <a:pPr algn="l"/>
            <a:r>
              <a:rPr lang="hu-HU" sz="1400" dirty="0">
                <a:solidFill>
                  <a:srgbClr val="595959"/>
                </a:solidFill>
              </a:rPr>
              <a:t>AI </a:t>
            </a:r>
            <a:r>
              <a:rPr lang="hu-HU" sz="1400" dirty="0" err="1">
                <a:solidFill>
                  <a:srgbClr val="595959"/>
                </a:solidFill>
              </a:rPr>
              <a:t>tool</a:t>
            </a:r>
            <a:r>
              <a:rPr lang="hu-HU" sz="1400" dirty="0">
                <a:solidFill>
                  <a:srgbClr val="595959"/>
                </a:solidFill>
              </a:rPr>
              <a:t>: Bing </a:t>
            </a:r>
            <a:r>
              <a:rPr lang="hu-HU" sz="1400" dirty="0" err="1">
                <a:solidFill>
                  <a:srgbClr val="595959"/>
                </a:solidFill>
              </a:rPr>
              <a:t>Copilot</a:t>
            </a:r>
            <a:endParaRPr lang="hu-HU" sz="1400" dirty="0">
              <a:solidFill>
                <a:srgbClr val="595959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B512E92-3223-3F67-A36B-BAC1BBF5D0D6}"/>
              </a:ext>
            </a:extLst>
          </p:cNvPr>
          <p:cNvSpPr txBox="1">
            <a:spLocks/>
          </p:cNvSpPr>
          <p:nvPr/>
        </p:nvSpPr>
        <p:spPr>
          <a:xfrm>
            <a:off x="-18754" y="1800251"/>
            <a:ext cx="4731782" cy="3257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hu-HU" sz="2400" dirty="0" err="1">
                <a:solidFill>
                  <a:srgbClr val="595959"/>
                </a:solidFill>
              </a:rPr>
              <a:t>Unseen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places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In </a:t>
            </a:r>
            <a:r>
              <a:rPr lang="hu-HU" sz="2400" dirty="0" err="1">
                <a:solidFill>
                  <a:srgbClr val="595959"/>
                </a:solidFill>
              </a:rPr>
              <a:t>the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depths</a:t>
            </a:r>
            <a:r>
              <a:rPr lang="hu-HU" sz="2400" dirty="0">
                <a:solidFill>
                  <a:srgbClr val="595959"/>
                </a:solidFill>
              </a:rPr>
              <a:t> of </a:t>
            </a:r>
            <a:r>
              <a:rPr lang="hu-HU" sz="2400" dirty="0" err="1">
                <a:solidFill>
                  <a:srgbClr val="595959"/>
                </a:solidFill>
              </a:rPr>
              <a:t>the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ocean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W</a:t>
            </a:r>
            <a:r>
              <a:rPr lang="en-US" sz="2400" dirty="0" err="1">
                <a:solidFill>
                  <a:srgbClr val="595959"/>
                </a:solidFill>
              </a:rPr>
              <a:t>ith</a:t>
            </a:r>
            <a:r>
              <a:rPr lang="en-US" sz="2400" dirty="0">
                <a:solidFill>
                  <a:srgbClr val="595959"/>
                </a:solidFill>
              </a:rPr>
              <a:t> marks, memories, ruins of an ancient culture</a:t>
            </a:r>
            <a:endParaRPr lang="hu-HU" sz="2400" dirty="0">
              <a:solidFill>
                <a:srgbClr val="595959"/>
              </a:solidFill>
            </a:endParaRPr>
          </a:p>
        </p:txBody>
      </p:sp>
      <p:pic>
        <p:nvPicPr>
          <p:cNvPr id="6" name="Kép 5" descr="A képen zátony, barlang, természet, víz alatti látható&#10;&#10;Automatikusan generált leírás">
            <a:extLst>
              <a:ext uri="{FF2B5EF4-FFF2-40B4-BE49-F238E27FC236}">
                <a16:creationId xmlns:a16="http://schemas.microsoft.com/office/drawing/2014/main" id="{2101A8B5-1A81-EADB-614F-969B85AC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12" y="685799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46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82BCA088-F37A-5E18-69B1-A3E20324C7D9}"/>
              </a:ext>
            </a:extLst>
          </p:cNvPr>
          <p:cNvSpPr/>
          <p:nvPr/>
        </p:nvSpPr>
        <p:spPr>
          <a:xfrm>
            <a:off x="4302369" y="0"/>
            <a:ext cx="788963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1618B0BF-6547-5D2F-ABC8-D415C7978DD3}"/>
              </a:ext>
            </a:extLst>
          </p:cNvPr>
          <p:cNvSpPr/>
          <p:nvPr/>
        </p:nvSpPr>
        <p:spPr>
          <a:xfrm>
            <a:off x="0" y="-1"/>
            <a:ext cx="4731783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EEFF78-C0CE-C929-C6EB-F15DF7BD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27</a:t>
            </a:fld>
            <a:endParaRPr lang="hu-HU" dirty="0"/>
          </a:p>
        </p:txBody>
      </p:sp>
      <p:sp>
        <p:nvSpPr>
          <p:cNvPr id="11" name="Alcím 2">
            <a:extLst>
              <a:ext uri="{FF2B5EF4-FFF2-40B4-BE49-F238E27FC236}">
                <a16:creationId xmlns:a16="http://schemas.microsoft.com/office/drawing/2014/main" id="{CE49E51E-5718-2599-6CB6-DB3FCD3F3A33}"/>
              </a:ext>
            </a:extLst>
          </p:cNvPr>
          <p:cNvSpPr txBox="1">
            <a:spLocks/>
          </p:cNvSpPr>
          <p:nvPr/>
        </p:nvSpPr>
        <p:spPr>
          <a:xfrm>
            <a:off x="0" y="5220013"/>
            <a:ext cx="2924843" cy="1637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400" dirty="0" err="1">
                <a:solidFill>
                  <a:srgbClr val="595959"/>
                </a:solidFill>
              </a:rPr>
              <a:t>Artist</a:t>
            </a:r>
            <a:r>
              <a:rPr lang="hu-HU" sz="1400" dirty="0">
                <a:solidFill>
                  <a:srgbClr val="595959"/>
                </a:solidFill>
              </a:rPr>
              <a:t>: Lányi Csilla Anna</a:t>
            </a:r>
          </a:p>
          <a:p>
            <a:pPr algn="l"/>
            <a:r>
              <a:rPr lang="hu-HU" sz="1400" dirty="0">
                <a:solidFill>
                  <a:srgbClr val="595959"/>
                </a:solidFill>
              </a:rPr>
              <a:t>AI </a:t>
            </a:r>
            <a:r>
              <a:rPr lang="hu-HU" sz="1400" dirty="0" err="1">
                <a:solidFill>
                  <a:srgbClr val="595959"/>
                </a:solidFill>
              </a:rPr>
              <a:t>tool</a:t>
            </a:r>
            <a:r>
              <a:rPr lang="hu-HU" sz="1400" dirty="0">
                <a:solidFill>
                  <a:srgbClr val="595959"/>
                </a:solidFill>
              </a:rPr>
              <a:t>: Bing </a:t>
            </a:r>
            <a:r>
              <a:rPr lang="hu-HU" sz="1400" dirty="0" err="1">
                <a:solidFill>
                  <a:srgbClr val="595959"/>
                </a:solidFill>
              </a:rPr>
              <a:t>Copilot</a:t>
            </a:r>
            <a:endParaRPr lang="hu-HU" sz="1400" dirty="0">
              <a:solidFill>
                <a:srgbClr val="595959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8ADD40C-FE0D-6CEE-E1A8-324352FD7320}"/>
              </a:ext>
            </a:extLst>
          </p:cNvPr>
          <p:cNvSpPr txBox="1">
            <a:spLocks/>
          </p:cNvSpPr>
          <p:nvPr/>
        </p:nvSpPr>
        <p:spPr>
          <a:xfrm>
            <a:off x="-18754" y="1800251"/>
            <a:ext cx="4731782" cy="3257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hu-HU" sz="2400" dirty="0" err="1">
                <a:solidFill>
                  <a:srgbClr val="595959"/>
                </a:solidFill>
              </a:rPr>
              <a:t>Unseen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places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In </a:t>
            </a:r>
            <a:r>
              <a:rPr lang="hu-HU" sz="2400" dirty="0" err="1">
                <a:solidFill>
                  <a:srgbClr val="595959"/>
                </a:solidFill>
              </a:rPr>
              <a:t>the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depths</a:t>
            </a:r>
            <a:r>
              <a:rPr lang="hu-HU" sz="2400" dirty="0">
                <a:solidFill>
                  <a:srgbClr val="595959"/>
                </a:solidFill>
              </a:rPr>
              <a:t> of </a:t>
            </a:r>
            <a:r>
              <a:rPr lang="hu-HU" sz="2400" dirty="0" err="1">
                <a:solidFill>
                  <a:srgbClr val="595959"/>
                </a:solidFill>
              </a:rPr>
              <a:t>the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ocean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W</a:t>
            </a:r>
            <a:r>
              <a:rPr lang="en-US" sz="2400" dirty="0" err="1">
                <a:solidFill>
                  <a:srgbClr val="595959"/>
                </a:solidFill>
              </a:rPr>
              <a:t>ith</a:t>
            </a:r>
            <a:r>
              <a:rPr lang="en-US" sz="2400" dirty="0">
                <a:solidFill>
                  <a:srgbClr val="595959"/>
                </a:solidFill>
              </a:rPr>
              <a:t> marks, memories, ruins of an ancient culture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O</a:t>
            </a:r>
            <a:r>
              <a:rPr lang="en-US" sz="2400" dirty="0" err="1">
                <a:solidFill>
                  <a:srgbClr val="595959"/>
                </a:solidFill>
              </a:rPr>
              <a:t>lder</a:t>
            </a:r>
            <a:r>
              <a:rPr lang="en-US" sz="2400" dirty="0">
                <a:solidFill>
                  <a:srgbClr val="595959"/>
                </a:solidFill>
              </a:rPr>
              <a:t>, more ruined, almost part of the surrounding nature</a:t>
            </a:r>
            <a:endParaRPr lang="hu-HU" sz="2400" dirty="0">
              <a:solidFill>
                <a:srgbClr val="595959"/>
              </a:solidFill>
            </a:endParaRPr>
          </a:p>
        </p:txBody>
      </p:sp>
      <p:pic>
        <p:nvPicPr>
          <p:cNvPr id="4" name="Kép 3" descr="A képen festmény, zátony, víz látható&#10;&#10;Automatikusan generált leírás">
            <a:extLst>
              <a:ext uri="{FF2B5EF4-FFF2-40B4-BE49-F238E27FC236}">
                <a16:creationId xmlns:a16="http://schemas.microsoft.com/office/drawing/2014/main" id="{E887E1AC-DF4B-24AD-C7DB-0869675BB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12" y="685799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53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82BCA088-F37A-5E18-69B1-A3E20324C7D9}"/>
              </a:ext>
            </a:extLst>
          </p:cNvPr>
          <p:cNvSpPr/>
          <p:nvPr/>
        </p:nvSpPr>
        <p:spPr>
          <a:xfrm>
            <a:off x="4302369" y="0"/>
            <a:ext cx="788963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1618B0BF-6547-5D2F-ABC8-D415C7978DD3}"/>
              </a:ext>
            </a:extLst>
          </p:cNvPr>
          <p:cNvSpPr/>
          <p:nvPr/>
        </p:nvSpPr>
        <p:spPr>
          <a:xfrm>
            <a:off x="0" y="-1"/>
            <a:ext cx="4731783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EEFF78-C0CE-C929-C6EB-F15DF7BD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28</a:t>
            </a:fld>
            <a:endParaRPr lang="hu-HU" dirty="0"/>
          </a:p>
        </p:txBody>
      </p:sp>
      <p:sp>
        <p:nvSpPr>
          <p:cNvPr id="11" name="Alcím 2">
            <a:extLst>
              <a:ext uri="{FF2B5EF4-FFF2-40B4-BE49-F238E27FC236}">
                <a16:creationId xmlns:a16="http://schemas.microsoft.com/office/drawing/2014/main" id="{CE49E51E-5718-2599-6CB6-DB3FCD3F3A33}"/>
              </a:ext>
            </a:extLst>
          </p:cNvPr>
          <p:cNvSpPr txBox="1">
            <a:spLocks/>
          </p:cNvSpPr>
          <p:nvPr/>
        </p:nvSpPr>
        <p:spPr>
          <a:xfrm>
            <a:off x="0" y="5220013"/>
            <a:ext cx="2924843" cy="1637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400" dirty="0" err="1">
                <a:solidFill>
                  <a:srgbClr val="595959"/>
                </a:solidFill>
              </a:rPr>
              <a:t>Artist</a:t>
            </a:r>
            <a:r>
              <a:rPr lang="hu-HU" sz="1400" dirty="0">
                <a:solidFill>
                  <a:srgbClr val="595959"/>
                </a:solidFill>
              </a:rPr>
              <a:t>: Lányi Csilla Anna</a:t>
            </a:r>
          </a:p>
          <a:p>
            <a:pPr algn="l"/>
            <a:r>
              <a:rPr lang="hu-HU" sz="1400" dirty="0">
                <a:solidFill>
                  <a:srgbClr val="595959"/>
                </a:solidFill>
              </a:rPr>
              <a:t>AI </a:t>
            </a:r>
            <a:r>
              <a:rPr lang="hu-HU" sz="1400" dirty="0" err="1">
                <a:solidFill>
                  <a:srgbClr val="595959"/>
                </a:solidFill>
              </a:rPr>
              <a:t>tool</a:t>
            </a:r>
            <a:r>
              <a:rPr lang="hu-HU" sz="1400" dirty="0">
                <a:solidFill>
                  <a:srgbClr val="595959"/>
                </a:solidFill>
              </a:rPr>
              <a:t>: Bing </a:t>
            </a:r>
            <a:r>
              <a:rPr lang="hu-HU" sz="1400" dirty="0" err="1">
                <a:solidFill>
                  <a:srgbClr val="595959"/>
                </a:solidFill>
              </a:rPr>
              <a:t>Copilot</a:t>
            </a:r>
            <a:endParaRPr lang="hu-HU" sz="1400" dirty="0">
              <a:solidFill>
                <a:srgbClr val="595959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FF9972D-6230-5E7B-B63E-AFA11F726F40}"/>
              </a:ext>
            </a:extLst>
          </p:cNvPr>
          <p:cNvSpPr txBox="1">
            <a:spLocks/>
          </p:cNvSpPr>
          <p:nvPr/>
        </p:nvSpPr>
        <p:spPr>
          <a:xfrm>
            <a:off x="-18754" y="1800251"/>
            <a:ext cx="4731782" cy="3257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hu-HU" sz="2400" dirty="0" err="1">
                <a:solidFill>
                  <a:srgbClr val="595959"/>
                </a:solidFill>
              </a:rPr>
              <a:t>Unseen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places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In </a:t>
            </a:r>
            <a:r>
              <a:rPr lang="hu-HU" sz="2400" dirty="0" err="1">
                <a:solidFill>
                  <a:srgbClr val="595959"/>
                </a:solidFill>
              </a:rPr>
              <a:t>the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depths</a:t>
            </a:r>
            <a:r>
              <a:rPr lang="hu-HU" sz="2400" dirty="0">
                <a:solidFill>
                  <a:srgbClr val="595959"/>
                </a:solidFill>
              </a:rPr>
              <a:t> of </a:t>
            </a:r>
            <a:r>
              <a:rPr lang="hu-HU" sz="2400" dirty="0" err="1">
                <a:solidFill>
                  <a:srgbClr val="595959"/>
                </a:solidFill>
              </a:rPr>
              <a:t>the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ocean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W</a:t>
            </a:r>
            <a:r>
              <a:rPr lang="en-US" sz="2400" dirty="0" err="1">
                <a:solidFill>
                  <a:srgbClr val="595959"/>
                </a:solidFill>
              </a:rPr>
              <a:t>ith</a:t>
            </a:r>
            <a:r>
              <a:rPr lang="en-US" sz="2400" dirty="0">
                <a:solidFill>
                  <a:srgbClr val="595959"/>
                </a:solidFill>
              </a:rPr>
              <a:t> marks, memories, ruins of an ancient culture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O</a:t>
            </a:r>
            <a:r>
              <a:rPr lang="en-US" sz="2400" dirty="0" err="1">
                <a:solidFill>
                  <a:srgbClr val="595959"/>
                </a:solidFill>
              </a:rPr>
              <a:t>lder</a:t>
            </a:r>
            <a:r>
              <a:rPr lang="en-US" sz="2400" dirty="0">
                <a:solidFill>
                  <a:srgbClr val="595959"/>
                </a:solidFill>
              </a:rPr>
              <a:t>, more ruined, almost part of the surrounding nature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M</a:t>
            </a:r>
            <a:r>
              <a:rPr lang="en-US" sz="2400" dirty="0">
                <a:solidFill>
                  <a:srgbClr val="595959"/>
                </a:solidFill>
              </a:rPr>
              <a:t>arks of a tragedy, war, or natural catastrophe</a:t>
            </a:r>
            <a:endParaRPr lang="hu-HU" sz="2400" dirty="0">
              <a:solidFill>
                <a:srgbClr val="595959"/>
              </a:solidFill>
            </a:endParaRPr>
          </a:p>
        </p:txBody>
      </p:sp>
      <p:pic>
        <p:nvPicPr>
          <p:cNvPr id="4" name="Kép 3" descr="A képen épület, víz, köd, víz alatti látható&#10;&#10;Automatikusan generált leírás">
            <a:extLst>
              <a:ext uri="{FF2B5EF4-FFF2-40B4-BE49-F238E27FC236}">
                <a16:creationId xmlns:a16="http://schemas.microsoft.com/office/drawing/2014/main" id="{05562275-C47C-42A5-2B55-050BC7416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12" y="685799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7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82BCA088-F37A-5E18-69B1-A3E20324C7D9}"/>
              </a:ext>
            </a:extLst>
          </p:cNvPr>
          <p:cNvSpPr/>
          <p:nvPr/>
        </p:nvSpPr>
        <p:spPr>
          <a:xfrm>
            <a:off x="4302369" y="0"/>
            <a:ext cx="788963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1618B0BF-6547-5D2F-ABC8-D415C7978DD3}"/>
              </a:ext>
            </a:extLst>
          </p:cNvPr>
          <p:cNvSpPr/>
          <p:nvPr/>
        </p:nvSpPr>
        <p:spPr>
          <a:xfrm>
            <a:off x="0" y="-1"/>
            <a:ext cx="4731783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0EEFF78-C0CE-C929-C6EB-F15DF7BD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29</a:t>
            </a:fld>
            <a:endParaRPr lang="hu-HU" dirty="0"/>
          </a:p>
        </p:txBody>
      </p:sp>
      <p:sp>
        <p:nvSpPr>
          <p:cNvPr id="11" name="Alcím 2">
            <a:extLst>
              <a:ext uri="{FF2B5EF4-FFF2-40B4-BE49-F238E27FC236}">
                <a16:creationId xmlns:a16="http://schemas.microsoft.com/office/drawing/2014/main" id="{CE49E51E-5718-2599-6CB6-DB3FCD3F3A33}"/>
              </a:ext>
            </a:extLst>
          </p:cNvPr>
          <p:cNvSpPr txBox="1">
            <a:spLocks/>
          </p:cNvSpPr>
          <p:nvPr/>
        </p:nvSpPr>
        <p:spPr>
          <a:xfrm>
            <a:off x="0" y="5220013"/>
            <a:ext cx="2924843" cy="16379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1400" dirty="0" err="1">
                <a:solidFill>
                  <a:srgbClr val="595959"/>
                </a:solidFill>
              </a:rPr>
              <a:t>Artist</a:t>
            </a:r>
            <a:r>
              <a:rPr lang="hu-HU" sz="1400" dirty="0">
                <a:solidFill>
                  <a:srgbClr val="595959"/>
                </a:solidFill>
              </a:rPr>
              <a:t>: Lányi Csilla Anna</a:t>
            </a:r>
          </a:p>
          <a:p>
            <a:pPr algn="l"/>
            <a:r>
              <a:rPr lang="hu-HU" sz="1400" dirty="0">
                <a:solidFill>
                  <a:srgbClr val="595959"/>
                </a:solidFill>
              </a:rPr>
              <a:t>AI </a:t>
            </a:r>
            <a:r>
              <a:rPr lang="hu-HU" sz="1400" dirty="0" err="1">
                <a:solidFill>
                  <a:srgbClr val="595959"/>
                </a:solidFill>
              </a:rPr>
              <a:t>tool</a:t>
            </a:r>
            <a:r>
              <a:rPr lang="hu-HU" sz="1400" dirty="0">
                <a:solidFill>
                  <a:srgbClr val="595959"/>
                </a:solidFill>
              </a:rPr>
              <a:t>: Bing </a:t>
            </a:r>
            <a:r>
              <a:rPr lang="hu-HU" sz="1400" dirty="0" err="1">
                <a:solidFill>
                  <a:srgbClr val="595959"/>
                </a:solidFill>
              </a:rPr>
              <a:t>Copilot</a:t>
            </a:r>
            <a:endParaRPr lang="hu-HU" sz="1400" dirty="0">
              <a:solidFill>
                <a:srgbClr val="595959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67F7B3D-9957-AA28-A0B1-2146A84C4DA3}"/>
              </a:ext>
            </a:extLst>
          </p:cNvPr>
          <p:cNvSpPr txBox="1">
            <a:spLocks/>
          </p:cNvSpPr>
          <p:nvPr/>
        </p:nvSpPr>
        <p:spPr>
          <a:xfrm>
            <a:off x="-18754" y="1800251"/>
            <a:ext cx="4731782" cy="4371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hu-HU" sz="2400" dirty="0" err="1">
                <a:solidFill>
                  <a:srgbClr val="595959"/>
                </a:solidFill>
              </a:rPr>
              <a:t>Unseen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places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In </a:t>
            </a:r>
            <a:r>
              <a:rPr lang="hu-HU" sz="2400" dirty="0" err="1">
                <a:solidFill>
                  <a:srgbClr val="595959"/>
                </a:solidFill>
              </a:rPr>
              <a:t>the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depths</a:t>
            </a:r>
            <a:r>
              <a:rPr lang="hu-HU" sz="2400" dirty="0">
                <a:solidFill>
                  <a:srgbClr val="595959"/>
                </a:solidFill>
              </a:rPr>
              <a:t> of </a:t>
            </a:r>
            <a:r>
              <a:rPr lang="hu-HU" sz="2400" dirty="0" err="1">
                <a:solidFill>
                  <a:srgbClr val="595959"/>
                </a:solidFill>
              </a:rPr>
              <a:t>the</a:t>
            </a:r>
            <a:r>
              <a:rPr lang="hu-HU" sz="2400" dirty="0">
                <a:solidFill>
                  <a:srgbClr val="595959"/>
                </a:solidFill>
              </a:rPr>
              <a:t> </a:t>
            </a:r>
            <a:r>
              <a:rPr lang="hu-HU" sz="2400" dirty="0" err="1">
                <a:solidFill>
                  <a:srgbClr val="595959"/>
                </a:solidFill>
              </a:rPr>
              <a:t>ocean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W</a:t>
            </a:r>
            <a:r>
              <a:rPr lang="en-US" sz="2400" dirty="0" err="1">
                <a:solidFill>
                  <a:srgbClr val="595959"/>
                </a:solidFill>
              </a:rPr>
              <a:t>ith</a:t>
            </a:r>
            <a:r>
              <a:rPr lang="en-US" sz="2400" dirty="0">
                <a:solidFill>
                  <a:srgbClr val="595959"/>
                </a:solidFill>
              </a:rPr>
              <a:t> marks, memories, ruins of an ancient culture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O</a:t>
            </a:r>
            <a:r>
              <a:rPr lang="en-US" sz="2400" dirty="0" err="1">
                <a:solidFill>
                  <a:srgbClr val="595959"/>
                </a:solidFill>
              </a:rPr>
              <a:t>lder</a:t>
            </a:r>
            <a:r>
              <a:rPr lang="en-US" sz="2400" dirty="0">
                <a:solidFill>
                  <a:srgbClr val="595959"/>
                </a:solidFill>
              </a:rPr>
              <a:t>, more ruined, almost part of the surrounding nature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M</a:t>
            </a:r>
            <a:r>
              <a:rPr lang="en-US" sz="2400" dirty="0">
                <a:solidFill>
                  <a:srgbClr val="595959"/>
                </a:solidFill>
              </a:rPr>
              <a:t>arks of a tragedy, war, or natural catastrophe</a:t>
            </a: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dirty="0">
                <a:solidFill>
                  <a:srgbClr val="595959"/>
                </a:solidFill>
              </a:rPr>
              <a:t>D</a:t>
            </a:r>
            <a:r>
              <a:rPr lang="en-US" sz="2400" dirty="0" err="1">
                <a:solidFill>
                  <a:srgbClr val="595959"/>
                </a:solidFill>
              </a:rPr>
              <a:t>arker</a:t>
            </a:r>
            <a:r>
              <a:rPr lang="en-US" sz="2400" dirty="0">
                <a:solidFill>
                  <a:srgbClr val="595959"/>
                </a:solidFill>
              </a:rPr>
              <a:t> and </a:t>
            </a:r>
            <a:r>
              <a:rPr lang="hu-HU" sz="2400" dirty="0">
                <a:solidFill>
                  <a:srgbClr val="595959"/>
                </a:solidFill>
              </a:rPr>
              <a:t>more </a:t>
            </a:r>
            <a:r>
              <a:rPr lang="en-US" sz="2400" dirty="0">
                <a:solidFill>
                  <a:srgbClr val="595959"/>
                </a:solidFill>
              </a:rPr>
              <a:t>mysterious</a:t>
            </a:r>
            <a:br>
              <a:rPr lang="hu-HU" sz="2400" dirty="0">
                <a:solidFill>
                  <a:srgbClr val="595959"/>
                </a:solidFill>
              </a:rPr>
            </a:br>
            <a:br>
              <a:rPr lang="hu-HU" sz="2400" dirty="0">
                <a:solidFill>
                  <a:srgbClr val="595959"/>
                </a:solidFill>
              </a:rPr>
            </a:br>
            <a:r>
              <a:rPr lang="hu-HU" sz="2400" b="1" dirty="0">
                <a:solidFill>
                  <a:srgbClr val="595959"/>
                </a:solidFill>
              </a:rPr>
              <a:t>(</a:t>
            </a:r>
            <a:r>
              <a:rPr lang="hu-HU" sz="2400" b="1" dirty="0" err="1">
                <a:solidFill>
                  <a:srgbClr val="595959"/>
                </a:solidFill>
              </a:rPr>
              <a:t>Final</a:t>
            </a:r>
            <a:r>
              <a:rPr lang="hu-HU" sz="2400" b="1" dirty="0">
                <a:solidFill>
                  <a:srgbClr val="595959"/>
                </a:solidFill>
              </a:rPr>
              <a:t> Image)</a:t>
            </a:r>
          </a:p>
        </p:txBody>
      </p:sp>
      <p:pic>
        <p:nvPicPr>
          <p:cNvPr id="4" name="Kép 3" descr="A képen víz, Digitális képszerkesztés, Számítógépes játék, természet látható&#10;&#10;Automatikusan generált leírás">
            <a:extLst>
              <a:ext uri="{FF2B5EF4-FFF2-40B4-BE49-F238E27FC236}">
                <a16:creationId xmlns:a16="http://schemas.microsoft.com/office/drawing/2014/main" id="{8C18AE05-43F8-9389-53E0-4C4D0D777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12" y="685799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57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5B361F97-045A-8581-6F4B-47C99730982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436550" y="6247425"/>
            <a:ext cx="1378226" cy="365125"/>
          </a:xfrm>
        </p:spPr>
        <p:txBody>
          <a:bodyPr/>
          <a:lstStyle/>
          <a:p>
            <a:fld id="{4B197A7F-1DAF-4896-9C1F-70526E13ECB8}" type="datetime1">
              <a:rPr lang="hu-HU" smtClean="0"/>
              <a:t>2025. 09. 29.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08E2059-9AD1-CCE0-50E9-1C01DB9B9DC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14776" y="6247425"/>
            <a:ext cx="4114800" cy="365125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7CEDE15-5C0B-A4A7-28FD-2244DECA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A9C2721-8853-5424-47BD-4016C15A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AI dilemma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B5EF0E2-0797-0BAE-1F85-17FBC0C6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" y="893871"/>
            <a:ext cx="3951651" cy="512116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D7CA7D5-715E-B351-38C6-2CF31E648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85"/>
          <a:stretch/>
        </p:blipFill>
        <p:spPr>
          <a:xfrm>
            <a:off x="8759953" y="884244"/>
            <a:ext cx="3434414" cy="512280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C1B82DC-1F27-7800-A774-3001741083EF}"/>
              </a:ext>
            </a:extLst>
          </p:cNvPr>
          <p:cNvSpPr txBox="1"/>
          <p:nvPr/>
        </p:nvSpPr>
        <p:spPr>
          <a:xfrm>
            <a:off x="28811" y="893869"/>
            <a:ext cx="809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FF00"/>
                </a:solidFill>
              </a:rPr>
              <a:t>T</a:t>
            </a:r>
            <a:r>
              <a:rPr lang="en-US" dirty="0" err="1">
                <a:solidFill>
                  <a:srgbClr val="FFFF00"/>
                </a:solidFill>
              </a:rPr>
              <a:t>ristan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hu-HU" dirty="0">
                <a:solidFill>
                  <a:srgbClr val="FFFF00"/>
                </a:solidFill>
              </a:rPr>
              <a:t>H</a:t>
            </a:r>
            <a:r>
              <a:rPr lang="en-US" dirty="0">
                <a:solidFill>
                  <a:srgbClr val="FFFF00"/>
                </a:solidFill>
              </a:rPr>
              <a:t>arris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C44CDD4-24EA-08E0-C628-A6D770252691}"/>
              </a:ext>
            </a:extLst>
          </p:cNvPr>
          <p:cNvSpPr txBox="1"/>
          <p:nvPr/>
        </p:nvSpPr>
        <p:spPr>
          <a:xfrm>
            <a:off x="11374190" y="911785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dirty="0">
                <a:solidFill>
                  <a:srgbClr val="FFFF00"/>
                </a:solidFill>
              </a:rPr>
              <a:t>Aza</a:t>
            </a:r>
            <a:br>
              <a:rPr lang="hu-HU" dirty="0">
                <a:solidFill>
                  <a:srgbClr val="FFFF00"/>
                </a:solidFill>
              </a:rPr>
            </a:br>
            <a:r>
              <a:rPr lang="hu-HU" dirty="0" err="1">
                <a:solidFill>
                  <a:srgbClr val="FFFF00"/>
                </a:solidFill>
              </a:rPr>
              <a:t>Raskin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Tartalom helye 2">
            <a:extLst>
              <a:ext uri="{FF2B5EF4-FFF2-40B4-BE49-F238E27FC236}">
                <a16:creationId xmlns:a16="http://schemas.microsoft.com/office/drawing/2014/main" id="{F5374DAE-108B-36AA-E666-AA985A4280C5}"/>
              </a:ext>
            </a:extLst>
          </p:cNvPr>
          <p:cNvSpPr txBox="1">
            <a:spLocks/>
          </p:cNvSpPr>
          <p:nvPr/>
        </p:nvSpPr>
        <p:spPr>
          <a:xfrm>
            <a:off x="4076700" y="3636819"/>
            <a:ext cx="4629150" cy="2297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If you pull it too far it will snap back</a:t>
            </a:r>
            <a:endParaRPr lang="en-US" dirty="0"/>
          </a:p>
        </p:txBody>
      </p: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97206506-EC76-EC4D-4E90-7E9B63302CB5}"/>
              </a:ext>
            </a:extLst>
          </p:cNvPr>
          <p:cNvSpPr txBox="1">
            <a:spLocks/>
          </p:cNvSpPr>
          <p:nvPr/>
        </p:nvSpPr>
        <p:spPr>
          <a:xfrm>
            <a:off x="4076700" y="2623272"/>
            <a:ext cx="4629150" cy="2027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/>
              <a:t>Rubber Band Effect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6360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3D3D33E-F91C-298C-C4C2-1FB4E960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30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C19ED0D3-BF00-A350-3E56-FADE6D67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(10 points)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9F3CB05-DAB9-475F-BC4A-196D8BD68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05324"/>
            <a:ext cx="5181600" cy="32110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Generative Art Competition</a:t>
            </a:r>
          </a:p>
          <a:p>
            <a:r>
              <a:rPr lang="en-US" dirty="0"/>
              <a:t>Generate a picture with a generative AI</a:t>
            </a:r>
          </a:p>
          <a:p>
            <a:r>
              <a:rPr lang="en-US" dirty="0"/>
              <a:t>Topic:</a:t>
            </a:r>
          </a:p>
          <a:p>
            <a:pPr marL="0" indent="0" algn="ctr">
              <a:buNone/>
            </a:pPr>
            <a:r>
              <a:rPr lang="en-US" sz="3600" dirty="0"/>
              <a:t>„Emotions”</a:t>
            </a:r>
          </a:p>
          <a:p>
            <a:r>
              <a:rPr lang="en-US" dirty="0"/>
              <a:t>Document the used software or application and the steps that lead to the final image</a:t>
            </a:r>
            <a:endParaRPr lang="hu-HU" dirty="0"/>
          </a:p>
          <a:p>
            <a:r>
              <a:rPr lang="en-US" dirty="0"/>
              <a:t>Include the used prompt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E70AD5E-411D-A9EF-343B-58957EEB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65" y="4796494"/>
            <a:ext cx="4648200" cy="1133936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762847A5-60BF-B69E-7B6C-6FAE4907EFDF}"/>
              </a:ext>
            </a:extLst>
          </p:cNvPr>
          <p:cNvSpPr/>
          <p:nvPr/>
        </p:nvSpPr>
        <p:spPr>
          <a:xfrm>
            <a:off x="2836502" y="4102100"/>
            <a:ext cx="1415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10 p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C1BD0BF6-BE00-4EA4-D0BC-01C46A01FE23}"/>
              </a:ext>
            </a:extLst>
          </p:cNvPr>
          <p:cNvSpPr/>
          <p:nvPr/>
        </p:nvSpPr>
        <p:spPr>
          <a:xfrm>
            <a:off x="1420381" y="4304458"/>
            <a:ext cx="10647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9 p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29A28A29-A418-20BA-7B98-EB496FB2C784}"/>
              </a:ext>
            </a:extLst>
          </p:cNvPr>
          <p:cNvSpPr/>
          <p:nvPr/>
        </p:nvSpPr>
        <p:spPr>
          <a:xfrm>
            <a:off x="4404742" y="4495029"/>
            <a:ext cx="1064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8 p</a:t>
            </a:r>
          </a:p>
        </p:txBody>
      </p:sp>
    </p:spTree>
    <p:extLst>
      <p:ext uri="{BB962C8B-B14F-4D97-AF65-F5344CB8AC3E}">
        <p14:creationId xmlns:p14="http://schemas.microsoft.com/office/powerpoint/2010/main" val="2288770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3D3D33E-F91C-298C-C4C2-1FB4E960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31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C19ED0D3-BF00-A350-3E56-FADE6D67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#1 (10 points)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A9F3CB05-DAB9-475F-BC4A-196D8BD68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05324"/>
            <a:ext cx="5181600" cy="32110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Generative Art Competition</a:t>
            </a:r>
          </a:p>
          <a:p>
            <a:r>
              <a:rPr lang="en-US" dirty="0"/>
              <a:t>Generate a picture with a generative AI</a:t>
            </a:r>
          </a:p>
          <a:p>
            <a:r>
              <a:rPr lang="en-US" dirty="0"/>
              <a:t>Topic:</a:t>
            </a:r>
          </a:p>
          <a:p>
            <a:pPr marL="0" indent="0" algn="ctr">
              <a:buNone/>
            </a:pPr>
            <a:r>
              <a:rPr lang="en-US" sz="3600" dirty="0"/>
              <a:t>„Emotions”</a:t>
            </a:r>
          </a:p>
          <a:p>
            <a:r>
              <a:rPr lang="en-US" dirty="0"/>
              <a:t>Document the used software or application and the steps that lead to the final image</a:t>
            </a:r>
            <a:endParaRPr lang="hu-HU" dirty="0"/>
          </a:p>
          <a:p>
            <a:r>
              <a:rPr lang="en-US" dirty="0"/>
              <a:t>Include the used prompt</a:t>
            </a:r>
          </a:p>
        </p:txBody>
      </p:sp>
      <p:sp>
        <p:nvSpPr>
          <p:cNvPr id="8" name="Tartalom helye 3">
            <a:extLst>
              <a:ext uri="{FF2B5EF4-FFF2-40B4-BE49-F238E27FC236}">
                <a16:creationId xmlns:a16="http://schemas.microsoft.com/office/drawing/2014/main" id="{41C7FB1F-1DB3-23E9-E24A-FCF45F5BFA0C}"/>
              </a:ext>
            </a:extLst>
          </p:cNvPr>
          <p:cNvSpPr txBox="1">
            <a:spLocks/>
          </p:cNvSpPr>
          <p:nvPr/>
        </p:nvSpPr>
        <p:spPr>
          <a:xfrm>
            <a:off x="6019800" y="1005324"/>
            <a:ext cx="5334000" cy="489473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 1:</a:t>
            </a:r>
            <a:br>
              <a:rPr lang="en-US" dirty="0"/>
            </a:br>
            <a:r>
              <a:rPr lang="en-US" dirty="0"/>
              <a:t>Dall-E</a:t>
            </a:r>
            <a:br>
              <a:rPr lang="en-US" dirty="0"/>
            </a:br>
            <a:r>
              <a:rPr lang="en-US" dirty="0">
                <a:hlinkClick r:id="rId2"/>
              </a:rPr>
              <a:t>https://openai.com/dall-e-2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 2:</a:t>
            </a:r>
            <a:br>
              <a:rPr lang="en-US" dirty="0"/>
            </a:br>
            <a:r>
              <a:rPr lang="en-US" dirty="0"/>
              <a:t>Stable Diffusion XL online</a:t>
            </a:r>
            <a:br>
              <a:rPr lang="en-US" dirty="0"/>
            </a:br>
            <a:r>
              <a:rPr lang="en-US" dirty="0">
                <a:hlinkClick r:id="rId3"/>
              </a:rPr>
              <a:t>https://clipdrop.co/stable-diffusion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 3:</a:t>
            </a:r>
            <a:br>
              <a:rPr lang="en-US" dirty="0"/>
            </a:br>
            <a:r>
              <a:rPr lang="en-US" dirty="0"/>
              <a:t>Stable Diffusion XL offline</a:t>
            </a:r>
            <a:br>
              <a:rPr lang="en-US" dirty="0"/>
            </a:br>
            <a:r>
              <a:rPr lang="en-US" dirty="0">
                <a:hlinkClick r:id="rId4"/>
              </a:rPr>
              <a:t>https://github.com/AbdBarho/stable-diffusion-webui-docker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 4:</a:t>
            </a:r>
            <a:br>
              <a:rPr lang="en-US" dirty="0"/>
            </a:br>
            <a:r>
              <a:rPr lang="en-US" dirty="0" err="1"/>
              <a:t>Midjourney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 5:</a:t>
            </a:r>
            <a:br>
              <a:rPr lang="en-US" dirty="0"/>
            </a:br>
            <a:r>
              <a:rPr lang="en-US" dirty="0"/>
              <a:t>Any other Generative model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E70AD5E-411D-A9EF-343B-58957EEBE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65" y="4796494"/>
            <a:ext cx="4648200" cy="1133936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762847A5-60BF-B69E-7B6C-6FAE4907EFDF}"/>
              </a:ext>
            </a:extLst>
          </p:cNvPr>
          <p:cNvSpPr/>
          <p:nvPr/>
        </p:nvSpPr>
        <p:spPr>
          <a:xfrm>
            <a:off x="2836502" y="4102100"/>
            <a:ext cx="1415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10 p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C1BD0BF6-BE00-4EA4-D0BC-01C46A01FE23}"/>
              </a:ext>
            </a:extLst>
          </p:cNvPr>
          <p:cNvSpPr/>
          <p:nvPr/>
        </p:nvSpPr>
        <p:spPr>
          <a:xfrm>
            <a:off x="1420381" y="4304458"/>
            <a:ext cx="10647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9 p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29A28A29-A418-20BA-7B98-EB496FB2C784}"/>
              </a:ext>
            </a:extLst>
          </p:cNvPr>
          <p:cNvSpPr/>
          <p:nvPr/>
        </p:nvSpPr>
        <p:spPr>
          <a:xfrm>
            <a:off x="4404742" y="4495029"/>
            <a:ext cx="1064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8 p</a:t>
            </a:r>
          </a:p>
        </p:txBody>
      </p:sp>
    </p:spTree>
    <p:extLst>
      <p:ext uri="{BB962C8B-B14F-4D97-AF65-F5344CB8AC3E}">
        <p14:creationId xmlns:p14="http://schemas.microsoft.com/office/powerpoint/2010/main" val="966493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AE437-AA84-80D8-B5AE-D4236B1C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32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D227AD-954C-61C8-1C43-DF81B923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Elephant in the room</a:t>
            </a:r>
          </a:p>
        </p:txBody>
      </p:sp>
      <p:pic>
        <p:nvPicPr>
          <p:cNvPr id="1026" name="Picture 2" descr="What About that Elephant in the Room? - OOH TODAY">
            <a:extLst>
              <a:ext uri="{FF2B5EF4-FFF2-40B4-BE49-F238E27FC236}">
                <a16:creationId xmlns:a16="http://schemas.microsoft.com/office/drawing/2014/main" id="{873EC7EA-4300-14AC-E9F5-AFAA50EF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961" y="1000824"/>
            <a:ext cx="7448077" cy="497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627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AE437-AA84-80D8-B5AE-D4236B1C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33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D227AD-954C-61C8-1C43-DF81B923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Elephant in the room</a:t>
            </a:r>
          </a:p>
        </p:txBody>
      </p:sp>
      <p:pic>
        <p:nvPicPr>
          <p:cNvPr id="1026" name="Picture 2" descr="What About that Elephant in the Room? - OOH TODAY">
            <a:extLst>
              <a:ext uri="{FF2B5EF4-FFF2-40B4-BE49-F238E27FC236}">
                <a16:creationId xmlns:a16="http://schemas.microsoft.com/office/drawing/2014/main" id="{873EC7EA-4300-14AC-E9F5-AFAA50EF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961" y="1000824"/>
            <a:ext cx="7448077" cy="497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7">
            <a:extLst>
              <a:ext uri="{FF2B5EF4-FFF2-40B4-BE49-F238E27FC236}">
                <a16:creationId xmlns:a16="http://schemas.microsoft.com/office/drawing/2014/main" id="{9C59B6E4-C44C-CFE5-EB81-D618BA639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" t="5582" r="74594" b="62183"/>
          <a:stretch/>
        </p:blipFill>
        <p:spPr>
          <a:xfrm>
            <a:off x="4687854" y="2419963"/>
            <a:ext cx="1139288" cy="11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5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6725431-994D-79CC-E13F-B977A7A8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34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906CA6D-9AB3-02C1-3B8F-4E4F9CBB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Chat GPT </a:t>
            </a:r>
            <a:r>
              <a:rPr lang="en-GB" dirty="0"/>
              <a:t>use</a:t>
            </a:r>
            <a:r>
              <a:rPr lang="hu-HU" dirty="0"/>
              <a:t> </a:t>
            </a:r>
            <a:r>
              <a:rPr lang="en-GB" dirty="0"/>
              <a:t>case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A32FC88-DF3D-0B89-22E1-24AE8A41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25" y="1056833"/>
            <a:ext cx="9138547" cy="49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8632E76-4B34-0755-1126-47B6F6CB8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35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EF485780-19CB-6D51-9B86-01E080A3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scenario</a:t>
            </a:r>
          </a:p>
        </p:txBody>
      </p:sp>
      <p:pic>
        <p:nvPicPr>
          <p:cNvPr id="7" name="Picture 4" descr="Student Carrying Bag Cartoon Icon Image Stock Illustration - Download Image  Now - Arts Culture and Entertainment, Back, Backpack - iStock">
            <a:extLst>
              <a:ext uri="{FF2B5EF4-FFF2-40B4-BE49-F238E27FC236}">
                <a16:creationId xmlns:a16="http://schemas.microsoft.com/office/drawing/2014/main" id="{6F867C06-0378-38F9-0E0D-FD4A6230C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4" t="5462" r="31525" b="5914"/>
          <a:stretch/>
        </p:blipFill>
        <p:spPr bwMode="auto">
          <a:xfrm>
            <a:off x="2250852" y="3538727"/>
            <a:ext cx="964600" cy="23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E015CA9-E6D1-868C-9944-8C2EAB9B3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218" y="1941733"/>
            <a:ext cx="2090398" cy="2974533"/>
          </a:xfrm>
          <a:prstGeom prst="rect">
            <a:avLst/>
          </a:prstGeom>
        </p:spPr>
      </p:pic>
      <p:pic>
        <p:nvPicPr>
          <p:cNvPr id="10" name="Picture 4" descr="Student Carrying Bag Cartoon Icon Image Stock Illustration - Download Image  Now - Arts Culture and Entertainment, Back, Backpack - iStock">
            <a:extLst>
              <a:ext uri="{FF2B5EF4-FFF2-40B4-BE49-F238E27FC236}">
                <a16:creationId xmlns:a16="http://schemas.microsoft.com/office/drawing/2014/main" id="{E0F8D457-892F-2F5F-6F0D-54FEB75E8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4" t="5462" r="31525" b="5914"/>
          <a:stretch/>
        </p:blipFill>
        <p:spPr bwMode="auto">
          <a:xfrm>
            <a:off x="2250852" y="1099633"/>
            <a:ext cx="964600" cy="23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416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8632E76-4B34-0755-1126-47B6F6CB8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36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EF485780-19CB-6D51-9B86-01E080A3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scenario</a:t>
            </a:r>
          </a:p>
        </p:txBody>
      </p:sp>
      <p:pic>
        <p:nvPicPr>
          <p:cNvPr id="7" name="Picture 4" descr="Student Carrying Bag Cartoon Icon Image Stock Illustration - Download Image  Now - Arts Culture and Entertainment, Back, Backpack - iStock">
            <a:extLst>
              <a:ext uri="{FF2B5EF4-FFF2-40B4-BE49-F238E27FC236}">
                <a16:creationId xmlns:a16="http://schemas.microsoft.com/office/drawing/2014/main" id="{6F867C06-0378-38F9-0E0D-FD4A6230C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4" t="5462" r="31525" b="5914"/>
          <a:stretch/>
        </p:blipFill>
        <p:spPr bwMode="auto">
          <a:xfrm>
            <a:off x="2250852" y="3538727"/>
            <a:ext cx="964600" cy="23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E015CA9-E6D1-868C-9944-8C2EAB9B3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218" y="1941733"/>
            <a:ext cx="2090398" cy="2974533"/>
          </a:xfrm>
          <a:prstGeom prst="rect">
            <a:avLst/>
          </a:prstGeom>
        </p:spPr>
      </p:pic>
      <p:pic>
        <p:nvPicPr>
          <p:cNvPr id="9" name="Kép 7">
            <a:extLst>
              <a:ext uri="{FF2B5EF4-FFF2-40B4-BE49-F238E27FC236}">
                <a16:creationId xmlns:a16="http://schemas.microsoft.com/office/drawing/2014/main" id="{D3C4E671-FFF2-2312-9309-142B57A50A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" t="5582" r="74594" b="62183"/>
          <a:stretch/>
        </p:blipFill>
        <p:spPr>
          <a:xfrm>
            <a:off x="3775943" y="4139759"/>
            <a:ext cx="1139288" cy="1157468"/>
          </a:xfrm>
          <a:prstGeom prst="rect">
            <a:avLst/>
          </a:prstGeom>
        </p:spPr>
      </p:pic>
      <p:pic>
        <p:nvPicPr>
          <p:cNvPr id="10" name="Picture 4" descr="Student Carrying Bag Cartoon Icon Image Stock Illustration - Download Image  Now - Arts Culture and Entertainment, Back, Backpack - iStock">
            <a:extLst>
              <a:ext uri="{FF2B5EF4-FFF2-40B4-BE49-F238E27FC236}">
                <a16:creationId xmlns:a16="http://schemas.microsoft.com/office/drawing/2014/main" id="{E0F8D457-892F-2F5F-6F0D-54FEB75E8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4" t="5462" r="31525" b="5914"/>
          <a:stretch/>
        </p:blipFill>
        <p:spPr bwMode="auto">
          <a:xfrm>
            <a:off x="2250852" y="1099633"/>
            <a:ext cx="964600" cy="23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Összekötő: szögletes 11">
            <a:extLst>
              <a:ext uri="{FF2B5EF4-FFF2-40B4-BE49-F238E27FC236}">
                <a16:creationId xmlns:a16="http://schemas.microsoft.com/office/drawing/2014/main" id="{5F567898-9319-6898-C82E-58CA604E5E53}"/>
              </a:ext>
            </a:extLst>
          </p:cNvPr>
          <p:cNvCxnSpPr/>
          <p:nvPr/>
        </p:nvCxnSpPr>
        <p:spPr>
          <a:xfrm>
            <a:off x="3703320" y="2377440"/>
            <a:ext cx="4453128" cy="649224"/>
          </a:xfrm>
          <a:prstGeom prst="bentConnector3">
            <a:avLst>
              <a:gd name="adj1" fmla="val 8347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0EBE4C48-6AF8-06C2-CEF7-19ED2A07B75B}"/>
              </a:ext>
            </a:extLst>
          </p:cNvPr>
          <p:cNvCxnSpPr/>
          <p:nvPr/>
        </p:nvCxnSpPr>
        <p:spPr>
          <a:xfrm flipV="1">
            <a:off x="5230368" y="3703320"/>
            <a:ext cx="2926080" cy="1015173"/>
          </a:xfrm>
          <a:prstGeom prst="bentConnector3">
            <a:avLst>
              <a:gd name="adj1" fmla="val 7406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aper, sheets of paper, documents icon - Download on Iconfinder">
            <a:extLst>
              <a:ext uri="{FF2B5EF4-FFF2-40B4-BE49-F238E27FC236}">
                <a16:creationId xmlns:a16="http://schemas.microsoft.com/office/drawing/2014/main" id="{EA9DDF75-B381-0D31-E467-A02E4B79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72" y="1747548"/>
            <a:ext cx="1259784" cy="125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aper, sheets of paper, documents icon - Download on Iconfinder">
            <a:extLst>
              <a:ext uri="{FF2B5EF4-FFF2-40B4-BE49-F238E27FC236}">
                <a16:creationId xmlns:a16="http://schemas.microsoft.com/office/drawing/2014/main" id="{5E84E572-4F7E-F748-9444-2B399143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297" y="4050475"/>
            <a:ext cx="1259784" cy="125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349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8632E76-4B34-0755-1126-47B6F6CB8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37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EF485780-19CB-6D51-9B86-01E080A3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scenario</a:t>
            </a:r>
          </a:p>
        </p:txBody>
      </p:sp>
      <p:pic>
        <p:nvPicPr>
          <p:cNvPr id="7" name="Picture 4" descr="Student Carrying Bag Cartoon Icon Image Stock Illustration - Download Image  Now - Arts Culture and Entertainment, Back, Backpack - iStock">
            <a:extLst>
              <a:ext uri="{FF2B5EF4-FFF2-40B4-BE49-F238E27FC236}">
                <a16:creationId xmlns:a16="http://schemas.microsoft.com/office/drawing/2014/main" id="{6F867C06-0378-38F9-0E0D-FD4A6230C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4" t="5462" r="31525" b="5914"/>
          <a:stretch/>
        </p:blipFill>
        <p:spPr bwMode="auto">
          <a:xfrm>
            <a:off x="2250852" y="3538727"/>
            <a:ext cx="964600" cy="23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E015CA9-E6D1-868C-9944-8C2EAB9B3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218" y="1941733"/>
            <a:ext cx="2090398" cy="2974533"/>
          </a:xfrm>
          <a:prstGeom prst="rect">
            <a:avLst/>
          </a:prstGeom>
        </p:spPr>
      </p:pic>
      <p:pic>
        <p:nvPicPr>
          <p:cNvPr id="9" name="Kép 7">
            <a:extLst>
              <a:ext uri="{FF2B5EF4-FFF2-40B4-BE49-F238E27FC236}">
                <a16:creationId xmlns:a16="http://schemas.microsoft.com/office/drawing/2014/main" id="{D3C4E671-FFF2-2312-9309-142B57A50A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" t="5582" r="74594" b="62183"/>
          <a:stretch/>
        </p:blipFill>
        <p:spPr>
          <a:xfrm>
            <a:off x="3775943" y="4139759"/>
            <a:ext cx="1139288" cy="1157468"/>
          </a:xfrm>
          <a:prstGeom prst="rect">
            <a:avLst/>
          </a:prstGeom>
        </p:spPr>
      </p:pic>
      <p:pic>
        <p:nvPicPr>
          <p:cNvPr id="10" name="Picture 4" descr="Student Carrying Bag Cartoon Icon Image Stock Illustration - Download Image  Now - Arts Culture and Entertainment, Back, Backpack - iStock">
            <a:extLst>
              <a:ext uri="{FF2B5EF4-FFF2-40B4-BE49-F238E27FC236}">
                <a16:creationId xmlns:a16="http://schemas.microsoft.com/office/drawing/2014/main" id="{E0F8D457-892F-2F5F-6F0D-54FEB75E8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4" t="5462" r="31525" b="5914"/>
          <a:stretch/>
        </p:blipFill>
        <p:spPr bwMode="auto">
          <a:xfrm>
            <a:off x="2250852" y="1099633"/>
            <a:ext cx="964600" cy="23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Összekötő: szögletes 11">
            <a:extLst>
              <a:ext uri="{FF2B5EF4-FFF2-40B4-BE49-F238E27FC236}">
                <a16:creationId xmlns:a16="http://schemas.microsoft.com/office/drawing/2014/main" id="{5F567898-9319-6898-C82E-58CA604E5E53}"/>
              </a:ext>
            </a:extLst>
          </p:cNvPr>
          <p:cNvCxnSpPr/>
          <p:nvPr/>
        </p:nvCxnSpPr>
        <p:spPr>
          <a:xfrm>
            <a:off x="3703320" y="2377440"/>
            <a:ext cx="4453128" cy="649224"/>
          </a:xfrm>
          <a:prstGeom prst="bentConnector3">
            <a:avLst>
              <a:gd name="adj1" fmla="val 8347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0EBE4C48-6AF8-06C2-CEF7-19ED2A07B75B}"/>
              </a:ext>
            </a:extLst>
          </p:cNvPr>
          <p:cNvCxnSpPr/>
          <p:nvPr/>
        </p:nvCxnSpPr>
        <p:spPr>
          <a:xfrm flipV="1">
            <a:off x="5230368" y="3703320"/>
            <a:ext cx="2926080" cy="1015173"/>
          </a:xfrm>
          <a:prstGeom prst="bentConnector3">
            <a:avLst>
              <a:gd name="adj1" fmla="val 7406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aper, sheets of paper, documents icon - Download on Iconfinder">
            <a:extLst>
              <a:ext uri="{FF2B5EF4-FFF2-40B4-BE49-F238E27FC236}">
                <a16:creationId xmlns:a16="http://schemas.microsoft.com/office/drawing/2014/main" id="{EA9DDF75-B381-0D31-E467-A02E4B79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72" y="1747548"/>
            <a:ext cx="1259784" cy="125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aper, sheets of paper, documents icon - Download on Iconfinder">
            <a:extLst>
              <a:ext uri="{FF2B5EF4-FFF2-40B4-BE49-F238E27FC236}">
                <a16:creationId xmlns:a16="http://schemas.microsoft.com/office/drawing/2014/main" id="{5E84E572-4F7E-F748-9444-2B399143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297" y="4050475"/>
            <a:ext cx="1259784" cy="125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Kép 18" descr="A képen képernyőkép, tervezés, illusztráció látható&#10;&#10;Automatikusan generált leírás">
            <a:extLst>
              <a:ext uri="{FF2B5EF4-FFF2-40B4-BE49-F238E27FC236}">
                <a16:creationId xmlns:a16="http://schemas.microsoft.com/office/drawing/2014/main" id="{5FA6A098-E26B-5718-3499-D52A3C786F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9" y="2983408"/>
            <a:ext cx="1864049" cy="1864049"/>
          </a:xfrm>
          <a:prstGeom prst="rect">
            <a:avLst/>
          </a:prstGeom>
        </p:spPr>
      </p:pic>
      <p:pic>
        <p:nvPicPr>
          <p:cNvPr id="23" name="Kép 22" descr="A képen képernyőkép, tervezés, illusztráció látható&#10;&#10;Automatikusan generált leírás">
            <a:extLst>
              <a:ext uri="{FF2B5EF4-FFF2-40B4-BE49-F238E27FC236}">
                <a16:creationId xmlns:a16="http://schemas.microsoft.com/office/drawing/2014/main" id="{7EC2FAA9-F721-DD7C-D13C-446D3FBD2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34" y="640429"/>
            <a:ext cx="1300161" cy="130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87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Derp Song - song and lyrics by Derp Brothers | Spotify">
            <a:extLst>
              <a:ext uri="{FF2B5EF4-FFF2-40B4-BE49-F238E27FC236}">
                <a16:creationId xmlns:a16="http://schemas.microsoft.com/office/drawing/2014/main" id="{3DB2AA63-EC8E-6828-3ECF-3A8C56272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181" y="4816415"/>
            <a:ext cx="1157468" cy="115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8632E76-4B34-0755-1126-47B6F6CB8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38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EF485780-19CB-6D51-9B86-01E080A3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scenario</a:t>
            </a:r>
          </a:p>
        </p:txBody>
      </p:sp>
      <p:pic>
        <p:nvPicPr>
          <p:cNvPr id="7" name="Picture 4" descr="Student Carrying Bag Cartoon Icon Image Stock Illustration - Download Image  Now - Arts Culture and Entertainment, Back, Backpack - iStock">
            <a:extLst>
              <a:ext uri="{FF2B5EF4-FFF2-40B4-BE49-F238E27FC236}">
                <a16:creationId xmlns:a16="http://schemas.microsoft.com/office/drawing/2014/main" id="{6F867C06-0378-38F9-0E0D-FD4A6230C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4" t="5462" r="31525" b="5914"/>
          <a:stretch/>
        </p:blipFill>
        <p:spPr bwMode="auto">
          <a:xfrm>
            <a:off x="2250852" y="3538727"/>
            <a:ext cx="964600" cy="23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E015CA9-E6D1-868C-9944-8C2EAB9B3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218" y="1941733"/>
            <a:ext cx="2090398" cy="2974533"/>
          </a:xfrm>
          <a:prstGeom prst="rect">
            <a:avLst/>
          </a:prstGeom>
        </p:spPr>
      </p:pic>
      <p:pic>
        <p:nvPicPr>
          <p:cNvPr id="9" name="Kép 7">
            <a:extLst>
              <a:ext uri="{FF2B5EF4-FFF2-40B4-BE49-F238E27FC236}">
                <a16:creationId xmlns:a16="http://schemas.microsoft.com/office/drawing/2014/main" id="{D3C4E671-FFF2-2312-9309-142B57A50A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6" t="5582" r="74594" b="62183"/>
          <a:stretch/>
        </p:blipFill>
        <p:spPr>
          <a:xfrm>
            <a:off x="3775943" y="4139759"/>
            <a:ext cx="1139288" cy="1157468"/>
          </a:xfrm>
          <a:prstGeom prst="rect">
            <a:avLst/>
          </a:prstGeom>
        </p:spPr>
      </p:pic>
      <p:pic>
        <p:nvPicPr>
          <p:cNvPr id="10" name="Picture 4" descr="Student Carrying Bag Cartoon Icon Image Stock Illustration - Download Image  Now - Arts Culture and Entertainment, Back, Backpack - iStock">
            <a:extLst>
              <a:ext uri="{FF2B5EF4-FFF2-40B4-BE49-F238E27FC236}">
                <a16:creationId xmlns:a16="http://schemas.microsoft.com/office/drawing/2014/main" id="{E0F8D457-892F-2F5F-6F0D-54FEB75E8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4" t="5462" r="31525" b="5914"/>
          <a:stretch/>
        </p:blipFill>
        <p:spPr bwMode="auto">
          <a:xfrm>
            <a:off x="2250852" y="1099633"/>
            <a:ext cx="964600" cy="23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Összekötő: szögletes 11">
            <a:extLst>
              <a:ext uri="{FF2B5EF4-FFF2-40B4-BE49-F238E27FC236}">
                <a16:creationId xmlns:a16="http://schemas.microsoft.com/office/drawing/2014/main" id="{5F567898-9319-6898-C82E-58CA604E5E53}"/>
              </a:ext>
            </a:extLst>
          </p:cNvPr>
          <p:cNvCxnSpPr/>
          <p:nvPr/>
        </p:nvCxnSpPr>
        <p:spPr>
          <a:xfrm>
            <a:off x="3703320" y="2377440"/>
            <a:ext cx="4453128" cy="649224"/>
          </a:xfrm>
          <a:prstGeom prst="bentConnector3">
            <a:avLst>
              <a:gd name="adj1" fmla="val 8347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0EBE4C48-6AF8-06C2-CEF7-19ED2A07B75B}"/>
              </a:ext>
            </a:extLst>
          </p:cNvPr>
          <p:cNvCxnSpPr/>
          <p:nvPr/>
        </p:nvCxnSpPr>
        <p:spPr>
          <a:xfrm flipV="1">
            <a:off x="5230368" y="3703320"/>
            <a:ext cx="2926080" cy="1015173"/>
          </a:xfrm>
          <a:prstGeom prst="bentConnector3">
            <a:avLst>
              <a:gd name="adj1" fmla="val 7406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aper, sheets of paper, documents icon - Download on Iconfinder">
            <a:extLst>
              <a:ext uri="{FF2B5EF4-FFF2-40B4-BE49-F238E27FC236}">
                <a16:creationId xmlns:a16="http://schemas.microsoft.com/office/drawing/2014/main" id="{EA9DDF75-B381-0D31-E467-A02E4B79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72" y="1747548"/>
            <a:ext cx="1259784" cy="125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aper, sheets of paper, documents icon - Download on Iconfinder">
            <a:extLst>
              <a:ext uri="{FF2B5EF4-FFF2-40B4-BE49-F238E27FC236}">
                <a16:creationId xmlns:a16="http://schemas.microsoft.com/office/drawing/2014/main" id="{5E84E572-4F7E-F748-9444-2B399143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297" y="4050475"/>
            <a:ext cx="1259784" cy="125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Kép 18" descr="A képen képernyőkép, tervezés, illusztráció látható&#10;&#10;Automatikusan generált leírás">
            <a:extLst>
              <a:ext uri="{FF2B5EF4-FFF2-40B4-BE49-F238E27FC236}">
                <a16:creationId xmlns:a16="http://schemas.microsoft.com/office/drawing/2014/main" id="{5FA6A098-E26B-5718-3499-D52A3C786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19" y="2983408"/>
            <a:ext cx="1864049" cy="1864049"/>
          </a:xfrm>
          <a:prstGeom prst="rect">
            <a:avLst/>
          </a:prstGeom>
        </p:spPr>
      </p:pic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09FE11CA-484E-6537-A2BF-F41EC84D2BB6}"/>
              </a:ext>
            </a:extLst>
          </p:cNvPr>
          <p:cNvCxnSpPr/>
          <p:nvPr/>
        </p:nvCxnSpPr>
        <p:spPr>
          <a:xfrm>
            <a:off x="3344795" y="3538727"/>
            <a:ext cx="0" cy="2359532"/>
          </a:xfrm>
          <a:prstGeom prst="line">
            <a:avLst/>
          </a:prstGeom>
          <a:ln w="762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Könnycsepp 21">
            <a:extLst>
              <a:ext uri="{FF2B5EF4-FFF2-40B4-BE49-F238E27FC236}">
                <a16:creationId xmlns:a16="http://schemas.microsoft.com/office/drawing/2014/main" id="{463EACBD-F15B-AF21-E55D-5011F24929DA}"/>
              </a:ext>
            </a:extLst>
          </p:cNvPr>
          <p:cNvSpPr/>
          <p:nvPr/>
        </p:nvSpPr>
        <p:spPr>
          <a:xfrm rot="20364590">
            <a:off x="2425412" y="4253364"/>
            <a:ext cx="179041" cy="219040"/>
          </a:xfrm>
          <a:prstGeom prst="teardrop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Kép 22" descr="A képen képernyőkép, tervezés, illusztráció látható&#10;&#10;Automatikusan generált leírás">
            <a:extLst>
              <a:ext uri="{FF2B5EF4-FFF2-40B4-BE49-F238E27FC236}">
                <a16:creationId xmlns:a16="http://schemas.microsoft.com/office/drawing/2014/main" id="{7EC2FAA9-F721-DD7C-D13C-446D3FBD2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34" y="640429"/>
            <a:ext cx="1300161" cy="130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43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3F657ADB-94E4-3DCC-5EA3-EE70594F9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489"/>
          <a:stretch/>
        </p:blipFill>
        <p:spPr>
          <a:xfrm>
            <a:off x="2600325" y="1133227"/>
            <a:ext cx="6991350" cy="1077178"/>
          </a:xfrm>
          <a:prstGeom prst="rect">
            <a:avLst/>
          </a:pr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274467A-2419-BFE3-CF2C-3DB4F810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39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4BF6744D-AEE6-7106-0032-D3414D78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Chat GPT </a:t>
            </a:r>
            <a:r>
              <a:rPr lang="en-US" dirty="0"/>
              <a:t>mistake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EF5B601D-BEE2-A3CE-E50B-2FA9C2322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43"/>
          <a:stretch/>
        </p:blipFill>
        <p:spPr>
          <a:xfrm>
            <a:off x="2600325" y="2345156"/>
            <a:ext cx="6991350" cy="3374606"/>
          </a:xfrm>
          <a:prstGeom prst="rect">
            <a:avLst/>
          </a:prstGeom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51A79D6F-1FA9-826D-DCFF-425500C6D355}"/>
              </a:ext>
            </a:extLst>
          </p:cNvPr>
          <p:cNvCxnSpPr/>
          <p:nvPr/>
        </p:nvCxnSpPr>
        <p:spPr>
          <a:xfrm>
            <a:off x="5948413" y="5563402"/>
            <a:ext cx="5582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49ECF063-9755-57E1-3D0F-D81FA10B9C87}"/>
              </a:ext>
            </a:extLst>
          </p:cNvPr>
          <p:cNvCxnSpPr/>
          <p:nvPr/>
        </p:nvCxnSpPr>
        <p:spPr>
          <a:xfrm>
            <a:off x="8380935" y="1538438"/>
            <a:ext cx="5582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51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B1C5E16-ABF3-6A66-818A-4C4D3BC3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0AD2827E-43FF-64F9-6157-9B41ACDB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AI dilemma</a:t>
            </a:r>
            <a:endParaRPr lang="en-US" dirty="0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0ECCCB55-6923-002F-60A3-6E6F5181F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005324"/>
            <a:ext cx="10515599" cy="48947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References:</a:t>
            </a:r>
          </a:p>
          <a:p>
            <a:r>
              <a:rPr lang="hu-HU" dirty="0"/>
              <a:t>The AI dilemma </a:t>
            </a:r>
            <a:r>
              <a:rPr lang="en-US" dirty="0"/>
              <a:t>speech</a:t>
            </a:r>
          </a:p>
          <a:p>
            <a:pPr marL="0" indent="0">
              <a:buNone/>
            </a:pPr>
            <a:r>
              <a:rPr lang="hu-HU" dirty="0">
                <a:hlinkClick r:id="rId3"/>
              </a:rPr>
              <a:t>https://www.youtube.com/watch?v=cB0_-qKbal4&amp;t=1163s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4"/>
              </a:rPr>
              <a:t>https://www.youtube.com/watch?v=xoVJKj8lcNQ&amp;t=203s</a:t>
            </a:r>
            <a:endParaRPr lang="hu-HU" dirty="0"/>
          </a:p>
          <a:p>
            <a:r>
              <a:rPr lang="hu-HU" dirty="0"/>
              <a:t>Art Video </a:t>
            </a:r>
            <a:r>
              <a:rPr lang="en-GB" noProof="0" dirty="0"/>
              <a:t>featured in the speech</a:t>
            </a:r>
            <a:endParaRPr lang="hu-HU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https://www.youtube.com/watch?v=uG8vItscFKc</a:t>
            </a:r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35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BDA72DFF-5B6B-BB53-10AF-94AEB1FF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719"/>
            <a:ext cx="10515600" cy="2373281"/>
          </a:xfrm>
        </p:spPr>
        <p:txBody>
          <a:bodyPr/>
          <a:lstStyle/>
          <a:p>
            <a:r>
              <a:rPr lang="hu-HU" dirty="0"/>
              <a:t>Chat </a:t>
            </a:r>
            <a:r>
              <a:rPr lang="hu-HU" dirty="0" err="1"/>
              <a:t>with</a:t>
            </a:r>
            <a:r>
              <a:rPr lang="hu-HU" dirty="0"/>
              <a:t> Chat GPT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DeepSeek</a:t>
            </a:r>
            <a:endParaRPr lang="hu-HU" dirty="0"/>
          </a:p>
          <a:p>
            <a:r>
              <a:rPr lang="hu-HU" dirty="0" err="1"/>
              <a:t>Find</a:t>
            </a:r>
            <a:r>
              <a:rPr lang="hu-HU" dirty="0"/>
              <a:t> a </a:t>
            </a:r>
            <a:r>
              <a:rPr lang="hu-HU" dirty="0" err="1"/>
              <a:t>mistake</a:t>
            </a:r>
            <a:r>
              <a:rPr lang="hu-HU" dirty="0"/>
              <a:t> and </a:t>
            </a:r>
            <a:r>
              <a:rPr lang="hu-HU" dirty="0" err="1"/>
              <a:t>document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F1BD5A8-E7F2-B379-155E-BD3328DE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40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0D8A2A51-3D6F-39FF-5AB4-3F07495D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</a:t>
            </a:r>
            <a:r>
              <a:rPr lang="hu-HU" dirty="0"/>
              <a:t>2</a:t>
            </a:r>
            <a:r>
              <a:rPr lang="en-US" dirty="0"/>
              <a:t> (10 points)</a:t>
            </a:r>
          </a:p>
        </p:txBody>
      </p:sp>
      <p:sp>
        <p:nvSpPr>
          <p:cNvPr id="7" name="Tartalom helye 1">
            <a:extLst>
              <a:ext uri="{FF2B5EF4-FFF2-40B4-BE49-F238E27FC236}">
                <a16:creationId xmlns:a16="http://schemas.microsoft.com/office/drawing/2014/main" id="{9DE153E0-DE5F-2929-DCFB-A88CBDA3C648}"/>
              </a:ext>
            </a:extLst>
          </p:cNvPr>
          <p:cNvSpPr txBox="1">
            <a:spLocks/>
          </p:cNvSpPr>
          <p:nvPr/>
        </p:nvSpPr>
        <p:spPr>
          <a:xfrm>
            <a:off x="838200" y="3529795"/>
            <a:ext cx="10515600" cy="2373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Link:</a:t>
            </a:r>
            <a:br>
              <a:rPr lang="hu-HU" dirty="0"/>
            </a:br>
            <a:r>
              <a:rPr lang="hu-HU" dirty="0">
                <a:hlinkClick r:id="rId2"/>
              </a:rPr>
              <a:t>https://chat.openai.com/auth/login</a:t>
            </a:r>
            <a:endParaRPr lang="hu-HU" dirty="0"/>
          </a:p>
          <a:p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7656B4A-7486-2A2C-F755-F471CDCCE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9" r="72750" b="60278"/>
          <a:stretch/>
        </p:blipFill>
        <p:spPr>
          <a:xfrm>
            <a:off x="8896684" y="1055719"/>
            <a:ext cx="2038212" cy="2108647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4C29B4B-2510-21CA-5F6D-39F7E88FC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031" y="3586945"/>
            <a:ext cx="2361517" cy="20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9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EB89E0D-0403-AFCF-562E-5BAEBF6A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41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268D7F70-9750-7AD2-C8DA-E85BF5DE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AI, same problem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8D76DFB-653A-E502-FE60-9DEA8374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66" y="1546581"/>
            <a:ext cx="6943725" cy="147637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2ED0D4D-B45E-FD47-74E1-0573C942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329" y="3507229"/>
            <a:ext cx="70961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0EB5027-6D7E-58FD-645F-23F67934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F4CD3ED7-E92E-D3D3-58A7-B38E3AB8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rules of technology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5976FE4C-5FA3-8ABD-378C-810BE59EA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45141"/>
            <a:ext cx="6383215" cy="4654918"/>
          </a:xfrm>
        </p:spPr>
        <p:txBody>
          <a:bodyPr/>
          <a:lstStyle/>
          <a:p>
            <a:r>
              <a:rPr lang="en-US" dirty="0"/>
              <a:t>1: When you invent a new technology, you uncover a new class of responsibilities</a:t>
            </a:r>
            <a:br>
              <a:rPr lang="hu-HU" dirty="0"/>
            </a:br>
            <a:endParaRPr lang="en-US" dirty="0"/>
          </a:p>
          <a:p>
            <a:r>
              <a:rPr lang="en-US" dirty="0"/>
              <a:t>2: If the tech confers power, it starts a race</a:t>
            </a:r>
            <a:br>
              <a:rPr lang="hu-HU" dirty="0"/>
            </a:br>
            <a:endParaRPr lang="en-US" dirty="0"/>
          </a:p>
          <a:p>
            <a:r>
              <a:rPr lang="en-US" dirty="0"/>
              <a:t>3: If you do not coordinate, the race ends in tragedy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19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EF0037-3242-C13C-3740-45C22EA1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25" y="2050199"/>
            <a:ext cx="227647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zis 11">
            <a:extLst>
              <a:ext uri="{FF2B5EF4-FFF2-40B4-BE49-F238E27FC236}">
                <a16:creationId xmlns:a16="http://schemas.microsoft.com/office/drawing/2014/main" id="{1E2BAB7B-CB12-1C87-B384-C67CA819D5DB}"/>
              </a:ext>
            </a:extLst>
          </p:cNvPr>
          <p:cNvSpPr/>
          <p:nvPr/>
        </p:nvSpPr>
        <p:spPr>
          <a:xfrm>
            <a:off x="9795328" y="2341685"/>
            <a:ext cx="286773" cy="293344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0EB5027-6D7E-58FD-645F-23F67934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43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F4CD3ED7-E92E-D3D3-58A7-B38E3AB8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rules of technology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5976FE4C-5FA3-8ABD-378C-810BE59EA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45141"/>
            <a:ext cx="6383215" cy="4654918"/>
          </a:xfrm>
        </p:spPr>
        <p:txBody>
          <a:bodyPr/>
          <a:lstStyle/>
          <a:p>
            <a:r>
              <a:rPr lang="en-US" dirty="0"/>
              <a:t>1: When you invent a new technology, you uncover a new class of responsibilities</a:t>
            </a:r>
            <a:br>
              <a:rPr lang="hu-HU" dirty="0"/>
            </a:br>
            <a:endParaRPr lang="en-US" dirty="0"/>
          </a:p>
          <a:p>
            <a:r>
              <a:rPr lang="en-US" dirty="0"/>
              <a:t>2: If the tech confers power, it starts a race</a:t>
            </a:r>
            <a:br>
              <a:rPr lang="hu-HU" dirty="0"/>
            </a:br>
            <a:endParaRPr lang="en-US" dirty="0"/>
          </a:p>
          <a:p>
            <a:r>
              <a:rPr lang="en-US" dirty="0"/>
              <a:t>3: If you do not coordinate, the race ends in tragedy</a:t>
            </a:r>
          </a:p>
          <a:p>
            <a:endParaRPr lang="en-US" dirty="0"/>
          </a:p>
        </p:txBody>
      </p:sp>
      <p:pic>
        <p:nvPicPr>
          <p:cNvPr id="11" name="Kép 10" descr="A képen szöveg, rajzfilm, Grafika, kör látható&#10;&#10;Automatikusan generált leírás">
            <a:extLst>
              <a:ext uri="{FF2B5EF4-FFF2-40B4-BE49-F238E27FC236}">
                <a16:creationId xmlns:a16="http://schemas.microsoft.com/office/drawing/2014/main" id="{449FD1ED-7CF8-F121-BAF2-BED1BE52F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053" y="957941"/>
            <a:ext cx="3060833" cy="3060833"/>
          </a:xfrm>
          <a:prstGeom prst="rect">
            <a:avLst/>
          </a:prstGeom>
        </p:spPr>
      </p:pic>
      <p:sp>
        <p:nvSpPr>
          <p:cNvPr id="13" name="Ellipszis 12">
            <a:extLst>
              <a:ext uri="{FF2B5EF4-FFF2-40B4-BE49-F238E27FC236}">
                <a16:creationId xmlns:a16="http://schemas.microsoft.com/office/drawing/2014/main" id="{5FF0FCB6-76CB-C663-1ABF-6647C1E8F9C3}"/>
              </a:ext>
            </a:extLst>
          </p:cNvPr>
          <p:cNvSpPr/>
          <p:nvPr/>
        </p:nvSpPr>
        <p:spPr>
          <a:xfrm>
            <a:off x="10123330" y="2488356"/>
            <a:ext cx="167517" cy="14667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4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32CDC-3815-7065-FB84-46E8973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44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FEF211-8FEE-3265-BC40-5453A554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Story</a:t>
            </a:r>
          </a:p>
        </p:txBody>
      </p:sp>
      <p:pic>
        <p:nvPicPr>
          <p:cNvPr id="1032" name="Picture 8" descr="Pixel Art Male Knight Shield Hand AI-generated image 2379732027 |  Shutterstock">
            <a:extLst>
              <a:ext uri="{FF2B5EF4-FFF2-40B4-BE49-F238E27FC236}">
                <a16:creationId xmlns:a16="http://schemas.microsoft.com/office/drawing/2014/main" id="{6AA963A0-75B3-CE3B-9A25-CD2C12926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t="14935" r="18391" b="20779"/>
          <a:stretch/>
        </p:blipFill>
        <p:spPr bwMode="auto">
          <a:xfrm flipH="1">
            <a:off x="6716142" y="3421040"/>
            <a:ext cx="952771" cy="10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29AC44-AC69-5E8A-4471-0B8B03A4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r="28001" b="21676"/>
          <a:stretch/>
        </p:blipFill>
        <p:spPr bwMode="auto">
          <a:xfrm>
            <a:off x="9235144" y="1450258"/>
            <a:ext cx="2956856" cy="29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2F2D8F-60B3-CDE7-4C71-EB64BA7F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9992" r="19488" b="11186"/>
          <a:stretch/>
        </p:blipFill>
        <p:spPr bwMode="auto">
          <a:xfrm>
            <a:off x="8121480" y="3512786"/>
            <a:ext cx="603974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D78F33-6CB7-4BE6-9DDE-679C186CB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18535" r="27895"/>
          <a:stretch/>
        </p:blipFill>
        <p:spPr bwMode="auto">
          <a:xfrm>
            <a:off x="8751551" y="3447420"/>
            <a:ext cx="780075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7F8994-A4D0-CC05-3FDD-7DA7A96BC8A3}"/>
              </a:ext>
            </a:extLst>
          </p:cNvPr>
          <p:cNvGrpSpPr/>
          <p:nvPr/>
        </p:nvGrpSpPr>
        <p:grpSpPr>
          <a:xfrm>
            <a:off x="5951723" y="4426106"/>
            <a:ext cx="6240277" cy="1356324"/>
            <a:chOff x="5941015" y="4426105"/>
            <a:chExt cx="6240277" cy="1356324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0B1F8CA-ADEA-33A6-6E6C-CE98F1C00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8215428" y="4426106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7E12000-9E83-BF45-B0D1-0525CCD49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5941015" y="4426105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8BBC054-6116-C3AA-4A2D-CB25FAE9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35070" r="55169" b="38125"/>
          <a:stretch/>
        </p:blipFill>
        <p:spPr bwMode="auto">
          <a:xfrm>
            <a:off x="4814776" y="4968693"/>
            <a:ext cx="907473" cy="7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emium Vector | Pixel art grain mill item 8bit">
            <a:extLst>
              <a:ext uri="{FF2B5EF4-FFF2-40B4-BE49-F238E27FC236}">
                <a16:creationId xmlns:a16="http://schemas.microsoft.com/office/drawing/2014/main" id="{C8C7CD2D-CA4E-785F-99AD-98DC7866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1015409"/>
            <a:ext cx="1858916" cy="25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rmer Pixel Photos, Images &amp; Pictures | Shutterstock">
            <a:extLst>
              <a:ext uri="{FF2B5EF4-FFF2-40B4-BE49-F238E27FC236}">
                <a16:creationId xmlns:a16="http://schemas.microsoft.com/office/drawing/2014/main" id="{E7F50ED9-62C4-0A0F-FDA5-5245FCA3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4935" r="18951" b="20779"/>
          <a:stretch/>
        </p:blipFill>
        <p:spPr bwMode="auto">
          <a:xfrm flipH="1">
            <a:off x="2485105" y="2536863"/>
            <a:ext cx="826062" cy="9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6DBAA-A7D8-0CCA-2CCE-D5B5EA2936FE}"/>
              </a:ext>
            </a:extLst>
          </p:cNvPr>
          <p:cNvSpPr/>
          <p:nvPr/>
        </p:nvSpPr>
        <p:spPr>
          <a:xfrm>
            <a:off x="4520045" y="5683586"/>
            <a:ext cx="7671955" cy="34148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919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32CDC-3815-7065-FB84-46E8973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45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FEF211-8FEE-3265-BC40-5453A554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Story</a:t>
            </a:r>
          </a:p>
        </p:txBody>
      </p:sp>
      <p:pic>
        <p:nvPicPr>
          <p:cNvPr id="1032" name="Picture 8" descr="Pixel Art Male Knight Shield Hand AI-generated image 2379732027 |  Shutterstock">
            <a:extLst>
              <a:ext uri="{FF2B5EF4-FFF2-40B4-BE49-F238E27FC236}">
                <a16:creationId xmlns:a16="http://schemas.microsoft.com/office/drawing/2014/main" id="{6AA963A0-75B3-CE3B-9A25-CD2C12926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t="14935" r="18391" b="20779"/>
          <a:stretch/>
        </p:blipFill>
        <p:spPr bwMode="auto">
          <a:xfrm flipH="1">
            <a:off x="6716142" y="3421040"/>
            <a:ext cx="952771" cy="10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29AC44-AC69-5E8A-4471-0B8B03A4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r="28001" b="21676"/>
          <a:stretch/>
        </p:blipFill>
        <p:spPr bwMode="auto">
          <a:xfrm>
            <a:off x="9235144" y="1450258"/>
            <a:ext cx="2956856" cy="29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2F2D8F-60B3-CDE7-4C71-EB64BA7F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9992" r="19488" b="11186"/>
          <a:stretch/>
        </p:blipFill>
        <p:spPr bwMode="auto">
          <a:xfrm>
            <a:off x="8121480" y="3512786"/>
            <a:ext cx="603974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D78F33-6CB7-4BE6-9DDE-679C186CB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18535" r="27895"/>
          <a:stretch/>
        </p:blipFill>
        <p:spPr bwMode="auto">
          <a:xfrm>
            <a:off x="8751551" y="3447420"/>
            <a:ext cx="780075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7F8994-A4D0-CC05-3FDD-7DA7A96BC8A3}"/>
              </a:ext>
            </a:extLst>
          </p:cNvPr>
          <p:cNvGrpSpPr/>
          <p:nvPr/>
        </p:nvGrpSpPr>
        <p:grpSpPr>
          <a:xfrm>
            <a:off x="5951723" y="4426106"/>
            <a:ext cx="6240277" cy="1356324"/>
            <a:chOff x="5941015" y="4426105"/>
            <a:chExt cx="6240277" cy="1356324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0B1F8CA-ADEA-33A6-6E6C-CE98F1C00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8215428" y="4426106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7E12000-9E83-BF45-B0D1-0525CCD49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5941015" y="4426105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8BBC054-6116-C3AA-4A2D-CB25FAE9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35070" r="55169" b="38125"/>
          <a:stretch/>
        </p:blipFill>
        <p:spPr bwMode="auto">
          <a:xfrm>
            <a:off x="4814776" y="4968693"/>
            <a:ext cx="907473" cy="7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emium Vector | Pixel art grain mill item 8bit">
            <a:extLst>
              <a:ext uri="{FF2B5EF4-FFF2-40B4-BE49-F238E27FC236}">
                <a16:creationId xmlns:a16="http://schemas.microsoft.com/office/drawing/2014/main" id="{C8C7CD2D-CA4E-785F-99AD-98DC7866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1015409"/>
            <a:ext cx="1858916" cy="25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rmer Pixel Photos, Images &amp; Pictures | Shutterstock">
            <a:extLst>
              <a:ext uri="{FF2B5EF4-FFF2-40B4-BE49-F238E27FC236}">
                <a16:creationId xmlns:a16="http://schemas.microsoft.com/office/drawing/2014/main" id="{E7F50ED9-62C4-0A0F-FDA5-5245FCA3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4935" r="18951" b="20779"/>
          <a:stretch/>
        </p:blipFill>
        <p:spPr bwMode="auto">
          <a:xfrm flipH="1">
            <a:off x="2485105" y="2536863"/>
            <a:ext cx="826062" cy="9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ardrop 15">
            <a:extLst>
              <a:ext uri="{FF2B5EF4-FFF2-40B4-BE49-F238E27FC236}">
                <a16:creationId xmlns:a16="http://schemas.microsoft.com/office/drawing/2014/main" id="{F6BDA885-A959-704A-74CD-E7F942DDEFD0}"/>
              </a:ext>
            </a:extLst>
          </p:cNvPr>
          <p:cNvSpPr/>
          <p:nvPr/>
        </p:nvSpPr>
        <p:spPr>
          <a:xfrm rot="5400000">
            <a:off x="8086705" y="2636929"/>
            <a:ext cx="800100" cy="820882"/>
          </a:xfrm>
          <a:prstGeom prst="teardrop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6" name="Picture 32" descr="furniture wooden chair game pixel art vector illustration 23873159 Vector  Art at Vecteezy">
            <a:extLst>
              <a:ext uri="{FF2B5EF4-FFF2-40B4-BE49-F238E27FC236}">
                <a16:creationId xmlns:a16="http://schemas.microsoft.com/office/drawing/2014/main" id="{5F3EB564-5317-B6F8-5A54-5E0A0F0BC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4" t="811" r="21063" b="4816"/>
          <a:stretch/>
        </p:blipFill>
        <p:spPr bwMode="auto">
          <a:xfrm>
            <a:off x="8323490" y="2766421"/>
            <a:ext cx="343000" cy="57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F9FDF0-6CFB-5758-10AE-50A78E57D85F}"/>
              </a:ext>
            </a:extLst>
          </p:cNvPr>
          <p:cNvSpPr/>
          <p:nvPr/>
        </p:nvSpPr>
        <p:spPr>
          <a:xfrm>
            <a:off x="4520045" y="5683586"/>
            <a:ext cx="7671955" cy="34148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540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32CDC-3815-7065-FB84-46E8973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46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FEF211-8FEE-3265-BC40-5453A554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Story</a:t>
            </a:r>
          </a:p>
        </p:txBody>
      </p:sp>
      <p:pic>
        <p:nvPicPr>
          <p:cNvPr id="1032" name="Picture 8" descr="Pixel Art Male Knight Shield Hand AI-generated image 2379732027 |  Shutterstock">
            <a:extLst>
              <a:ext uri="{FF2B5EF4-FFF2-40B4-BE49-F238E27FC236}">
                <a16:creationId xmlns:a16="http://schemas.microsoft.com/office/drawing/2014/main" id="{6AA963A0-75B3-CE3B-9A25-CD2C12926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t="14935" r="18391" b="20779"/>
          <a:stretch/>
        </p:blipFill>
        <p:spPr bwMode="auto">
          <a:xfrm flipH="1">
            <a:off x="6716142" y="3421040"/>
            <a:ext cx="952771" cy="10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29AC44-AC69-5E8A-4471-0B8B03A4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r="28001" b="21676"/>
          <a:stretch/>
        </p:blipFill>
        <p:spPr bwMode="auto">
          <a:xfrm>
            <a:off x="9235144" y="1450258"/>
            <a:ext cx="2956856" cy="29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2F2D8F-60B3-CDE7-4C71-EB64BA7F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9992" r="19488" b="11186"/>
          <a:stretch/>
        </p:blipFill>
        <p:spPr bwMode="auto">
          <a:xfrm>
            <a:off x="8121480" y="3512786"/>
            <a:ext cx="603974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D78F33-6CB7-4BE6-9DDE-679C186CB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18535" r="27895"/>
          <a:stretch/>
        </p:blipFill>
        <p:spPr bwMode="auto">
          <a:xfrm>
            <a:off x="5951723" y="3439460"/>
            <a:ext cx="780075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7F8994-A4D0-CC05-3FDD-7DA7A96BC8A3}"/>
              </a:ext>
            </a:extLst>
          </p:cNvPr>
          <p:cNvGrpSpPr/>
          <p:nvPr/>
        </p:nvGrpSpPr>
        <p:grpSpPr>
          <a:xfrm>
            <a:off x="5951723" y="4426106"/>
            <a:ext cx="6240277" cy="1356324"/>
            <a:chOff x="5941015" y="4426105"/>
            <a:chExt cx="6240277" cy="1356324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0B1F8CA-ADEA-33A6-6E6C-CE98F1C00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8215428" y="4426106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7E12000-9E83-BF45-B0D1-0525CCD49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5941015" y="4426105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8BBC054-6116-C3AA-4A2D-CB25FAE9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35070" r="55169" b="38125"/>
          <a:stretch/>
        </p:blipFill>
        <p:spPr bwMode="auto">
          <a:xfrm>
            <a:off x="4814776" y="4968693"/>
            <a:ext cx="907473" cy="7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emium Vector | Pixel art grain mill item 8bit">
            <a:extLst>
              <a:ext uri="{FF2B5EF4-FFF2-40B4-BE49-F238E27FC236}">
                <a16:creationId xmlns:a16="http://schemas.microsoft.com/office/drawing/2014/main" id="{C8C7CD2D-CA4E-785F-99AD-98DC7866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1015409"/>
            <a:ext cx="1858916" cy="25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rmer Pixel Photos, Images &amp; Pictures | Shutterstock">
            <a:extLst>
              <a:ext uri="{FF2B5EF4-FFF2-40B4-BE49-F238E27FC236}">
                <a16:creationId xmlns:a16="http://schemas.microsoft.com/office/drawing/2014/main" id="{E7F50ED9-62C4-0A0F-FDA5-5245FCA3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4935" r="18951" b="20779"/>
          <a:stretch/>
        </p:blipFill>
        <p:spPr bwMode="auto">
          <a:xfrm flipH="1">
            <a:off x="2485105" y="2536863"/>
            <a:ext cx="826062" cy="9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ardrop 1">
            <a:extLst>
              <a:ext uri="{FF2B5EF4-FFF2-40B4-BE49-F238E27FC236}">
                <a16:creationId xmlns:a16="http://schemas.microsoft.com/office/drawing/2014/main" id="{DDC792DC-D09B-6EE3-5EF9-90C5D8D0FCD0}"/>
              </a:ext>
            </a:extLst>
          </p:cNvPr>
          <p:cNvSpPr/>
          <p:nvPr/>
        </p:nvSpPr>
        <p:spPr>
          <a:xfrm rot="10966097">
            <a:off x="6472126" y="2610053"/>
            <a:ext cx="800100" cy="820882"/>
          </a:xfrm>
          <a:prstGeom prst="teardrop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8" descr="Shield Pixel Art Gaming Item Game Stock Vector (Royalty Free) 2262253227 |  Shutterstock">
            <a:extLst>
              <a:ext uri="{FF2B5EF4-FFF2-40B4-BE49-F238E27FC236}">
                <a16:creationId xmlns:a16="http://schemas.microsoft.com/office/drawing/2014/main" id="{9E1E1AFB-69EE-2E79-8463-A9D2CC906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0" t="15821" r="19858" b="23064"/>
          <a:stretch/>
        </p:blipFill>
        <p:spPr bwMode="auto">
          <a:xfrm>
            <a:off x="6619763" y="2730494"/>
            <a:ext cx="504826" cy="57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BD70DF-DA1D-E90C-7D49-F980EDFA7CC9}"/>
              </a:ext>
            </a:extLst>
          </p:cNvPr>
          <p:cNvSpPr/>
          <p:nvPr/>
        </p:nvSpPr>
        <p:spPr>
          <a:xfrm>
            <a:off x="4520045" y="5683586"/>
            <a:ext cx="7671955" cy="34148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7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32CDC-3815-7065-FB84-46E8973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47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FEF211-8FEE-3265-BC40-5453A554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Story</a:t>
            </a:r>
          </a:p>
        </p:txBody>
      </p:sp>
      <p:pic>
        <p:nvPicPr>
          <p:cNvPr id="1032" name="Picture 8" descr="Pixel Art Male Knight Shield Hand AI-generated image 2379732027 |  Shutterstock">
            <a:extLst>
              <a:ext uri="{FF2B5EF4-FFF2-40B4-BE49-F238E27FC236}">
                <a16:creationId xmlns:a16="http://schemas.microsoft.com/office/drawing/2014/main" id="{6AA963A0-75B3-CE3B-9A25-CD2C12926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t="14935" r="18391" b="20779"/>
          <a:stretch/>
        </p:blipFill>
        <p:spPr bwMode="auto">
          <a:xfrm flipH="1">
            <a:off x="6716142" y="3421040"/>
            <a:ext cx="952771" cy="10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29AC44-AC69-5E8A-4471-0B8B03A4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r="28001" b="21676"/>
          <a:stretch/>
        </p:blipFill>
        <p:spPr bwMode="auto">
          <a:xfrm>
            <a:off x="9235144" y="1450258"/>
            <a:ext cx="2956856" cy="29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2F2D8F-60B3-CDE7-4C71-EB64BA7F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9992" r="19488" b="11186"/>
          <a:stretch/>
        </p:blipFill>
        <p:spPr bwMode="auto">
          <a:xfrm>
            <a:off x="8121480" y="3512786"/>
            <a:ext cx="603974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7F8994-A4D0-CC05-3FDD-7DA7A96BC8A3}"/>
              </a:ext>
            </a:extLst>
          </p:cNvPr>
          <p:cNvGrpSpPr/>
          <p:nvPr/>
        </p:nvGrpSpPr>
        <p:grpSpPr>
          <a:xfrm>
            <a:off x="5951723" y="4426106"/>
            <a:ext cx="6240277" cy="1356324"/>
            <a:chOff x="5941015" y="4426105"/>
            <a:chExt cx="6240277" cy="1356324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0B1F8CA-ADEA-33A6-6E6C-CE98F1C00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8215428" y="4426106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7E12000-9E83-BF45-B0D1-0525CCD49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5941015" y="4426105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8BBC054-6116-C3AA-4A2D-CB25FAE9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35070" r="55169" b="38125"/>
          <a:stretch/>
        </p:blipFill>
        <p:spPr bwMode="auto">
          <a:xfrm>
            <a:off x="4814776" y="4968693"/>
            <a:ext cx="907473" cy="7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emium Vector | Pixel art grain mill item 8bit">
            <a:extLst>
              <a:ext uri="{FF2B5EF4-FFF2-40B4-BE49-F238E27FC236}">
                <a16:creationId xmlns:a16="http://schemas.microsoft.com/office/drawing/2014/main" id="{C8C7CD2D-CA4E-785F-99AD-98DC7866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1015409"/>
            <a:ext cx="1858916" cy="25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rmer Pixel Photos, Images &amp; Pictures | Shutterstock">
            <a:extLst>
              <a:ext uri="{FF2B5EF4-FFF2-40B4-BE49-F238E27FC236}">
                <a16:creationId xmlns:a16="http://schemas.microsoft.com/office/drawing/2014/main" id="{E7F50ED9-62C4-0A0F-FDA5-5245FCA3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4935" r="18951" b="20779"/>
          <a:stretch/>
        </p:blipFill>
        <p:spPr bwMode="auto">
          <a:xfrm flipH="1">
            <a:off x="2485105" y="2536863"/>
            <a:ext cx="826062" cy="9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2CDCD6-D546-E937-8936-20A3DB1B9F58}"/>
              </a:ext>
            </a:extLst>
          </p:cNvPr>
          <p:cNvSpPr/>
          <p:nvPr/>
        </p:nvSpPr>
        <p:spPr>
          <a:xfrm>
            <a:off x="4520045" y="5683586"/>
            <a:ext cx="7671955" cy="34148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442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32CDC-3815-7065-FB84-46E8973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48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FEF211-8FEE-3265-BC40-5453A554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Story</a:t>
            </a:r>
          </a:p>
        </p:txBody>
      </p:sp>
      <p:pic>
        <p:nvPicPr>
          <p:cNvPr id="1032" name="Picture 8" descr="Pixel Art Male Knight Shield Hand AI-generated image 2379732027 |  Shutterstock">
            <a:extLst>
              <a:ext uri="{FF2B5EF4-FFF2-40B4-BE49-F238E27FC236}">
                <a16:creationId xmlns:a16="http://schemas.microsoft.com/office/drawing/2014/main" id="{6AA963A0-75B3-CE3B-9A25-CD2C12926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t="14935" r="18391" b="20779"/>
          <a:stretch/>
        </p:blipFill>
        <p:spPr bwMode="auto">
          <a:xfrm flipH="1">
            <a:off x="6716142" y="3421040"/>
            <a:ext cx="952771" cy="10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29AC44-AC69-5E8A-4471-0B8B03A4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r="28001" b="21676"/>
          <a:stretch/>
        </p:blipFill>
        <p:spPr bwMode="auto">
          <a:xfrm>
            <a:off x="9235144" y="1450258"/>
            <a:ext cx="2956856" cy="29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7F8994-A4D0-CC05-3FDD-7DA7A96BC8A3}"/>
              </a:ext>
            </a:extLst>
          </p:cNvPr>
          <p:cNvGrpSpPr/>
          <p:nvPr/>
        </p:nvGrpSpPr>
        <p:grpSpPr>
          <a:xfrm>
            <a:off x="5951723" y="4426106"/>
            <a:ext cx="6240277" cy="1356324"/>
            <a:chOff x="5941015" y="4426105"/>
            <a:chExt cx="6240277" cy="1356324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0B1F8CA-ADEA-33A6-6E6C-CE98F1C00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8215428" y="4426106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7E12000-9E83-BF45-B0D1-0525CCD49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5941015" y="4426105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8BBC054-6116-C3AA-4A2D-CB25FAE9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35070" r="55169" b="38125"/>
          <a:stretch/>
        </p:blipFill>
        <p:spPr bwMode="auto">
          <a:xfrm>
            <a:off x="4814776" y="4968693"/>
            <a:ext cx="907473" cy="7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emium Vector | Pixel art grain mill item 8bit">
            <a:extLst>
              <a:ext uri="{FF2B5EF4-FFF2-40B4-BE49-F238E27FC236}">
                <a16:creationId xmlns:a16="http://schemas.microsoft.com/office/drawing/2014/main" id="{C8C7CD2D-CA4E-785F-99AD-98DC7866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1015409"/>
            <a:ext cx="1858916" cy="25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rmer Pixel Photos, Images &amp; Pictures | Shutterstock">
            <a:extLst>
              <a:ext uri="{FF2B5EF4-FFF2-40B4-BE49-F238E27FC236}">
                <a16:creationId xmlns:a16="http://schemas.microsoft.com/office/drawing/2014/main" id="{E7F50ED9-62C4-0A0F-FDA5-5245FCA3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4935" r="18951" b="20779"/>
          <a:stretch/>
        </p:blipFill>
        <p:spPr bwMode="auto">
          <a:xfrm flipH="1">
            <a:off x="2485105" y="2536863"/>
            <a:ext cx="826062" cy="9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77CE6FD-0606-9AA6-530A-9DC881814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9992" r="19488" b="11186"/>
          <a:stretch/>
        </p:blipFill>
        <p:spPr bwMode="auto">
          <a:xfrm flipH="1">
            <a:off x="3310617" y="2494440"/>
            <a:ext cx="641029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ardrop 12">
            <a:extLst>
              <a:ext uri="{FF2B5EF4-FFF2-40B4-BE49-F238E27FC236}">
                <a16:creationId xmlns:a16="http://schemas.microsoft.com/office/drawing/2014/main" id="{90EE4759-A2D2-4E0B-07B9-062C2E69F823}"/>
              </a:ext>
            </a:extLst>
          </p:cNvPr>
          <p:cNvSpPr/>
          <p:nvPr/>
        </p:nvSpPr>
        <p:spPr>
          <a:xfrm rot="10800000">
            <a:off x="3079721" y="1673558"/>
            <a:ext cx="800100" cy="820882"/>
          </a:xfrm>
          <a:prstGeom prst="teardrop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6" name="Picture 22" descr="Download Pixel Heart, Heart, Pixel. Royalty-Free Stock Illustration Image -  Pixabay">
            <a:extLst>
              <a:ext uri="{FF2B5EF4-FFF2-40B4-BE49-F238E27FC236}">
                <a16:creationId xmlns:a16="http://schemas.microsoft.com/office/drawing/2014/main" id="{A24C2123-DA3F-EB03-1CE2-788151D5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445" y="1840944"/>
            <a:ext cx="533876" cy="5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26BA0A-704C-4FD5-A976-00A66A4ADFFD}"/>
              </a:ext>
            </a:extLst>
          </p:cNvPr>
          <p:cNvSpPr/>
          <p:nvPr/>
        </p:nvSpPr>
        <p:spPr>
          <a:xfrm>
            <a:off x="4520045" y="5683586"/>
            <a:ext cx="7671955" cy="34148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89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32CDC-3815-7065-FB84-46E8973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49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FEF211-8FEE-3265-BC40-5453A554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Story</a:t>
            </a:r>
          </a:p>
        </p:txBody>
      </p:sp>
      <p:pic>
        <p:nvPicPr>
          <p:cNvPr id="1032" name="Picture 8" descr="Pixel Art Male Knight Shield Hand AI-generated image 2379732027 |  Shutterstock">
            <a:extLst>
              <a:ext uri="{FF2B5EF4-FFF2-40B4-BE49-F238E27FC236}">
                <a16:creationId xmlns:a16="http://schemas.microsoft.com/office/drawing/2014/main" id="{6AA963A0-75B3-CE3B-9A25-CD2C12926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t="14935" r="18391" b="20779"/>
          <a:stretch/>
        </p:blipFill>
        <p:spPr bwMode="auto">
          <a:xfrm flipH="1">
            <a:off x="6716142" y="3421040"/>
            <a:ext cx="952771" cy="10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29AC44-AC69-5E8A-4471-0B8B03A4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r="28001" b="21676"/>
          <a:stretch/>
        </p:blipFill>
        <p:spPr bwMode="auto">
          <a:xfrm>
            <a:off x="9235144" y="1450258"/>
            <a:ext cx="2956856" cy="29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7F8994-A4D0-CC05-3FDD-7DA7A96BC8A3}"/>
              </a:ext>
            </a:extLst>
          </p:cNvPr>
          <p:cNvGrpSpPr/>
          <p:nvPr/>
        </p:nvGrpSpPr>
        <p:grpSpPr>
          <a:xfrm>
            <a:off x="5951723" y="4426106"/>
            <a:ext cx="6240277" cy="1356324"/>
            <a:chOff x="5941015" y="4426105"/>
            <a:chExt cx="6240277" cy="1356324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0B1F8CA-ADEA-33A6-6E6C-CE98F1C00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8215428" y="4426106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7E12000-9E83-BF45-B0D1-0525CCD49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5941015" y="4426105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8BBC054-6116-C3AA-4A2D-CB25FAE9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35070" r="55169" b="38125"/>
          <a:stretch/>
        </p:blipFill>
        <p:spPr bwMode="auto">
          <a:xfrm>
            <a:off x="4814776" y="4968693"/>
            <a:ext cx="907473" cy="7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emium Vector | Pixel art grain mill item 8bit">
            <a:extLst>
              <a:ext uri="{FF2B5EF4-FFF2-40B4-BE49-F238E27FC236}">
                <a16:creationId xmlns:a16="http://schemas.microsoft.com/office/drawing/2014/main" id="{C8C7CD2D-CA4E-785F-99AD-98DC7866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1015409"/>
            <a:ext cx="1858916" cy="25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rmer Pixel Photos, Images &amp; Pictures | Shutterstock">
            <a:extLst>
              <a:ext uri="{FF2B5EF4-FFF2-40B4-BE49-F238E27FC236}">
                <a16:creationId xmlns:a16="http://schemas.microsoft.com/office/drawing/2014/main" id="{E7F50ED9-62C4-0A0F-FDA5-5245FCA3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4935" r="18951" b="20779"/>
          <a:stretch/>
        </p:blipFill>
        <p:spPr bwMode="auto">
          <a:xfrm flipH="1">
            <a:off x="2485105" y="2536863"/>
            <a:ext cx="826062" cy="9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400+ Skull Pixel Art Stock Illustrations, Royalty-Free Vector Graphics &amp;  Clip Art - iStock">
            <a:extLst>
              <a:ext uri="{FF2B5EF4-FFF2-40B4-BE49-F238E27FC236}">
                <a16:creationId xmlns:a16="http://schemas.microsoft.com/office/drawing/2014/main" id="{0DC6D5A7-79D9-C642-1D23-BFD5FA598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5" t="16056" r="20109" b="17181"/>
          <a:stretch/>
        </p:blipFill>
        <p:spPr bwMode="auto">
          <a:xfrm>
            <a:off x="6396476" y="2941711"/>
            <a:ext cx="419104" cy="45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D43FF18-367F-1731-D7E0-007EC8542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8" t="14227" r="24226" b="16709"/>
          <a:stretch/>
        </p:blipFill>
        <p:spPr bwMode="auto">
          <a:xfrm>
            <a:off x="5979267" y="3525931"/>
            <a:ext cx="525841" cy="90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ardrop 10">
            <a:extLst>
              <a:ext uri="{FF2B5EF4-FFF2-40B4-BE49-F238E27FC236}">
                <a16:creationId xmlns:a16="http://schemas.microsoft.com/office/drawing/2014/main" id="{1F140099-6736-ED56-8D3F-DACC03E31D1E}"/>
              </a:ext>
            </a:extLst>
          </p:cNvPr>
          <p:cNvSpPr/>
          <p:nvPr/>
        </p:nvSpPr>
        <p:spPr>
          <a:xfrm rot="5400000">
            <a:off x="6185196" y="2734713"/>
            <a:ext cx="800100" cy="820882"/>
          </a:xfrm>
          <a:prstGeom prst="teardrop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B827AF-C02C-440C-5D68-278BFE7607BF}"/>
              </a:ext>
            </a:extLst>
          </p:cNvPr>
          <p:cNvSpPr/>
          <p:nvPr/>
        </p:nvSpPr>
        <p:spPr>
          <a:xfrm>
            <a:off x="4520045" y="5683586"/>
            <a:ext cx="7671955" cy="34148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66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73CCDFC-FF1E-BA80-5F18-B33438BB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3EAD8AEC-E73D-D8D4-7F74-25C83346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Théâtre </a:t>
            </a:r>
            <a:r>
              <a:rPr lang="en-US" dirty="0" err="1"/>
              <a:t>D'opéra</a:t>
            </a:r>
            <a:r>
              <a:rPr lang="en-US" dirty="0"/>
              <a:t> Spatial</a:t>
            </a:r>
            <a:r>
              <a:rPr lang="hu-HU" dirty="0"/>
              <a:t> - Allen Jason (2022)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3A89CD6-F859-C7D2-DD1D-0FD19F75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48" y="974077"/>
            <a:ext cx="9516303" cy="49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83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32CDC-3815-7065-FB84-46E8973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50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FEF211-8FEE-3265-BC40-5453A554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Story</a:t>
            </a:r>
          </a:p>
        </p:txBody>
      </p:sp>
      <p:pic>
        <p:nvPicPr>
          <p:cNvPr id="1032" name="Picture 8" descr="Pixel Art Male Knight Shield Hand AI-generated image 2379732027 |  Shutterstock">
            <a:extLst>
              <a:ext uri="{FF2B5EF4-FFF2-40B4-BE49-F238E27FC236}">
                <a16:creationId xmlns:a16="http://schemas.microsoft.com/office/drawing/2014/main" id="{6AA963A0-75B3-CE3B-9A25-CD2C12926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t="14935" r="18391" b="20779"/>
          <a:stretch/>
        </p:blipFill>
        <p:spPr bwMode="auto">
          <a:xfrm flipH="1">
            <a:off x="6716142" y="3421040"/>
            <a:ext cx="952771" cy="10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29AC44-AC69-5E8A-4471-0B8B03A4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r="28001" b="21676"/>
          <a:stretch/>
        </p:blipFill>
        <p:spPr bwMode="auto">
          <a:xfrm>
            <a:off x="9235144" y="1450258"/>
            <a:ext cx="2956856" cy="29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7F8994-A4D0-CC05-3FDD-7DA7A96BC8A3}"/>
              </a:ext>
            </a:extLst>
          </p:cNvPr>
          <p:cNvGrpSpPr/>
          <p:nvPr/>
        </p:nvGrpSpPr>
        <p:grpSpPr>
          <a:xfrm>
            <a:off x="5951723" y="4426106"/>
            <a:ext cx="6240277" cy="1356324"/>
            <a:chOff x="5941015" y="4426105"/>
            <a:chExt cx="6240277" cy="1356324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0B1F8CA-ADEA-33A6-6E6C-CE98F1C00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8215428" y="4426106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7E12000-9E83-BF45-B0D1-0525CCD49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5941015" y="4426105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D551CDF-4247-4070-3E02-3B970D42A114}"/>
              </a:ext>
            </a:extLst>
          </p:cNvPr>
          <p:cNvSpPr/>
          <p:nvPr/>
        </p:nvSpPr>
        <p:spPr>
          <a:xfrm>
            <a:off x="4520045" y="5683586"/>
            <a:ext cx="7671955" cy="34148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8BBC054-6116-C3AA-4A2D-CB25FAE9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35070" r="55169" b="38125"/>
          <a:stretch/>
        </p:blipFill>
        <p:spPr bwMode="auto">
          <a:xfrm>
            <a:off x="4814776" y="4968693"/>
            <a:ext cx="907473" cy="7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emium Vector | Pixel art grain mill item 8bit">
            <a:extLst>
              <a:ext uri="{FF2B5EF4-FFF2-40B4-BE49-F238E27FC236}">
                <a16:creationId xmlns:a16="http://schemas.microsoft.com/office/drawing/2014/main" id="{C8C7CD2D-CA4E-785F-99AD-98DC7866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1015409"/>
            <a:ext cx="1858916" cy="25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rmer Pixel Photos, Images &amp; Pictures | Shutterstock">
            <a:extLst>
              <a:ext uri="{FF2B5EF4-FFF2-40B4-BE49-F238E27FC236}">
                <a16:creationId xmlns:a16="http://schemas.microsoft.com/office/drawing/2014/main" id="{E7F50ED9-62C4-0A0F-FDA5-5245FCA3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4935" r="18951" b="20779"/>
          <a:stretch/>
        </p:blipFill>
        <p:spPr bwMode="auto">
          <a:xfrm flipH="1">
            <a:off x="2485105" y="2536863"/>
            <a:ext cx="826062" cy="9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ardrop 13">
            <a:extLst>
              <a:ext uri="{FF2B5EF4-FFF2-40B4-BE49-F238E27FC236}">
                <a16:creationId xmlns:a16="http://schemas.microsoft.com/office/drawing/2014/main" id="{F70B9E01-6469-DD94-651A-5089DB9ECF3B}"/>
              </a:ext>
            </a:extLst>
          </p:cNvPr>
          <p:cNvSpPr/>
          <p:nvPr/>
        </p:nvSpPr>
        <p:spPr>
          <a:xfrm rot="5400000">
            <a:off x="4193323" y="4244355"/>
            <a:ext cx="800100" cy="820882"/>
          </a:xfrm>
          <a:prstGeom prst="teardrop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50" name="Picture 26" descr="Game Assets PNG Image, Coin Pixel Art Illustration Suitable For Icons Game  Assets Etc, Coin, Money, Pixel PNG Image For Free Download">
            <a:extLst>
              <a:ext uri="{FF2B5EF4-FFF2-40B4-BE49-F238E27FC236}">
                <a16:creationId xmlns:a16="http://schemas.microsoft.com/office/drawing/2014/main" id="{E931B847-9001-E42E-50A2-34C4EA89B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 t="12859" r="9501" b="13887"/>
          <a:stretch/>
        </p:blipFill>
        <p:spPr bwMode="auto">
          <a:xfrm>
            <a:off x="4365418" y="4397355"/>
            <a:ext cx="509299" cy="4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D43FF18-367F-1731-D7E0-007EC8542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8" t="14227" r="24226" b="16709"/>
          <a:stretch/>
        </p:blipFill>
        <p:spPr bwMode="auto">
          <a:xfrm>
            <a:off x="3747403" y="4919129"/>
            <a:ext cx="525841" cy="90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36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32CDC-3815-7065-FB84-46E8973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51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FEF211-8FEE-3265-BC40-5453A554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Story</a:t>
            </a:r>
          </a:p>
        </p:txBody>
      </p:sp>
      <p:pic>
        <p:nvPicPr>
          <p:cNvPr id="1032" name="Picture 8" descr="Pixel Art Male Knight Shield Hand AI-generated image 2379732027 |  Shutterstock">
            <a:extLst>
              <a:ext uri="{FF2B5EF4-FFF2-40B4-BE49-F238E27FC236}">
                <a16:creationId xmlns:a16="http://schemas.microsoft.com/office/drawing/2014/main" id="{6AA963A0-75B3-CE3B-9A25-CD2C12926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t="14935" r="18391" b="20779"/>
          <a:stretch/>
        </p:blipFill>
        <p:spPr bwMode="auto">
          <a:xfrm flipH="1">
            <a:off x="6716142" y="3421040"/>
            <a:ext cx="952771" cy="10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29AC44-AC69-5E8A-4471-0B8B03A4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r="28001" b="21676"/>
          <a:stretch/>
        </p:blipFill>
        <p:spPr bwMode="auto">
          <a:xfrm>
            <a:off x="9235144" y="1450258"/>
            <a:ext cx="2956856" cy="29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7F8994-A4D0-CC05-3FDD-7DA7A96BC8A3}"/>
              </a:ext>
            </a:extLst>
          </p:cNvPr>
          <p:cNvGrpSpPr/>
          <p:nvPr/>
        </p:nvGrpSpPr>
        <p:grpSpPr>
          <a:xfrm>
            <a:off x="5951723" y="4426106"/>
            <a:ext cx="6240277" cy="1356324"/>
            <a:chOff x="5941015" y="4426105"/>
            <a:chExt cx="6240277" cy="1356324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0B1F8CA-ADEA-33A6-6E6C-CE98F1C00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8215428" y="4426106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7E12000-9E83-BF45-B0D1-0525CCD49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5941015" y="4426105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8BBC054-6116-C3AA-4A2D-CB25FAE9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35070" r="55169" b="38125"/>
          <a:stretch/>
        </p:blipFill>
        <p:spPr bwMode="auto">
          <a:xfrm>
            <a:off x="4814776" y="4968693"/>
            <a:ext cx="907473" cy="7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emium Vector | Pixel art grain mill item 8bit">
            <a:extLst>
              <a:ext uri="{FF2B5EF4-FFF2-40B4-BE49-F238E27FC236}">
                <a16:creationId xmlns:a16="http://schemas.microsoft.com/office/drawing/2014/main" id="{C8C7CD2D-CA4E-785F-99AD-98DC7866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1015409"/>
            <a:ext cx="1858916" cy="25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rmer Pixel Photos, Images &amp; Pictures | Shutterstock">
            <a:extLst>
              <a:ext uri="{FF2B5EF4-FFF2-40B4-BE49-F238E27FC236}">
                <a16:creationId xmlns:a16="http://schemas.microsoft.com/office/drawing/2014/main" id="{E7F50ED9-62C4-0A0F-FDA5-5245FCA3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4935" r="18951" b="20779"/>
          <a:stretch/>
        </p:blipFill>
        <p:spPr bwMode="auto">
          <a:xfrm flipH="1">
            <a:off x="2485105" y="2536863"/>
            <a:ext cx="826062" cy="9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77CE6FD-0606-9AA6-530A-9DC881814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9992" r="19488" b="11186"/>
          <a:stretch/>
        </p:blipFill>
        <p:spPr bwMode="auto">
          <a:xfrm flipH="1">
            <a:off x="3310617" y="2494440"/>
            <a:ext cx="641029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ardrop 12">
            <a:extLst>
              <a:ext uri="{FF2B5EF4-FFF2-40B4-BE49-F238E27FC236}">
                <a16:creationId xmlns:a16="http://schemas.microsoft.com/office/drawing/2014/main" id="{90EE4759-A2D2-4E0B-07B9-062C2E69F823}"/>
              </a:ext>
            </a:extLst>
          </p:cNvPr>
          <p:cNvSpPr/>
          <p:nvPr/>
        </p:nvSpPr>
        <p:spPr>
          <a:xfrm rot="10800000">
            <a:off x="3079721" y="1673558"/>
            <a:ext cx="800100" cy="820882"/>
          </a:xfrm>
          <a:prstGeom prst="teardrop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6" descr="Game Assets PNG Image, Coin Pixel Art Illustration Suitable For Icons Game  Assets Etc, Coin, Money, Pixel PNG Image For Free Download">
            <a:extLst>
              <a:ext uri="{FF2B5EF4-FFF2-40B4-BE49-F238E27FC236}">
                <a16:creationId xmlns:a16="http://schemas.microsoft.com/office/drawing/2014/main" id="{BC6F9CAC-2E78-4DCD-A13B-C6F14CDF8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 t="12859" r="9501" b="13887"/>
          <a:stretch/>
        </p:blipFill>
        <p:spPr bwMode="auto">
          <a:xfrm>
            <a:off x="3225120" y="1874515"/>
            <a:ext cx="509299" cy="4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3DF6D3-1F2B-F723-145E-D441EB2098F7}"/>
              </a:ext>
            </a:extLst>
          </p:cNvPr>
          <p:cNvCxnSpPr>
            <a:cxnSpLocks/>
          </p:cNvCxnSpPr>
          <p:nvPr/>
        </p:nvCxnSpPr>
        <p:spPr>
          <a:xfrm flipV="1">
            <a:off x="3225120" y="1874515"/>
            <a:ext cx="509299" cy="4640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0DC265-025F-8083-7295-421A49EC17EB}"/>
              </a:ext>
            </a:extLst>
          </p:cNvPr>
          <p:cNvCxnSpPr>
            <a:cxnSpLocks/>
            <a:endCxn id="13" idx="1"/>
          </p:cNvCxnSpPr>
          <p:nvPr/>
        </p:nvCxnSpPr>
        <p:spPr>
          <a:xfrm flipH="1" flipV="1">
            <a:off x="3196893" y="1793773"/>
            <a:ext cx="434238" cy="5448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18B48DB-BFF2-08A9-CBBE-96BBC59D5FEF}"/>
              </a:ext>
            </a:extLst>
          </p:cNvPr>
          <p:cNvSpPr/>
          <p:nvPr/>
        </p:nvSpPr>
        <p:spPr>
          <a:xfrm>
            <a:off x="4520045" y="5683586"/>
            <a:ext cx="7671955" cy="34148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410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32CDC-3815-7065-FB84-46E8973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52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FEF211-8FEE-3265-BC40-5453A554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Story</a:t>
            </a:r>
          </a:p>
        </p:txBody>
      </p:sp>
      <p:pic>
        <p:nvPicPr>
          <p:cNvPr id="1032" name="Picture 8" descr="Pixel Art Male Knight Shield Hand AI-generated image 2379732027 |  Shutterstock">
            <a:extLst>
              <a:ext uri="{FF2B5EF4-FFF2-40B4-BE49-F238E27FC236}">
                <a16:creationId xmlns:a16="http://schemas.microsoft.com/office/drawing/2014/main" id="{6AA963A0-75B3-CE3B-9A25-CD2C12926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t="14935" r="18391" b="20779"/>
          <a:stretch/>
        </p:blipFill>
        <p:spPr bwMode="auto">
          <a:xfrm flipH="1">
            <a:off x="6716142" y="3421040"/>
            <a:ext cx="952771" cy="10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29AC44-AC69-5E8A-4471-0B8B03A4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r="28001" b="21676"/>
          <a:stretch/>
        </p:blipFill>
        <p:spPr bwMode="auto">
          <a:xfrm>
            <a:off x="9235144" y="1450258"/>
            <a:ext cx="2956856" cy="29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2F2D8F-60B3-CDE7-4C71-EB64BA7F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9992" r="19488" b="11186"/>
          <a:stretch/>
        </p:blipFill>
        <p:spPr bwMode="auto">
          <a:xfrm rot="16200000">
            <a:off x="5971169" y="3795369"/>
            <a:ext cx="603974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7F8994-A4D0-CC05-3FDD-7DA7A96BC8A3}"/>
              </a:ext>
            </a:extLst>
          </p:cNvPr>
          <p:cNvGrpSpPr/>
          <p:nvPr/>
        </p:nvGrpSpPr>
        <p:grpSpPr>
          <a:xfrm>
            <a:off x="5951723" y="4426106"/>
            <a:ext cx="6240277" cy="1356324"/>
            <a:chOff x="5941015" y="4426105"/>
            <a:chExt cx="6240277" cy="1356324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0B1F8CA-ADEA-33A6-6E6C-CE98F1C00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8215428" y="4426106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7E12000-9E83-BF45-B0D1-0525CCD49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5941015" y="4426105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8BBC054-6116-C3AA-4A2D-CB25FAE9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35070" r="55169" b="38125"/>
          <a:stretch/>
        </p:blipFill>
        <p:spPr bwMode="auto">
          <a:xfrm>
            <a:off x="4814776" y="4968693"/>
            <a:ext cx="907473" cy="7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emium Vector | Pixel art grain mill item 8bit">
            <a:extLst>
              <a:ext uri="{FF2B5EF4-FFF2-40B4-BE49-F238E27FC236}">
                <a16:creationId xmlns:a16="http://schemas.microsoft.com/office/drawing/2014/main" id="{C8C7CD2D-CA4E-785F-99AD-98DC7866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1015409"/>
            <a:ext cx="1858916" cy="25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rmer Pixel Photos, Images &amp; Pictures | Shutterstock">
            <a:extLst>
              <a:ext uri="{FF2B5EF4-FFF2-40B4-BE49-F238E27FC236}">
                <a16:creationId xmlns:a16="http://schemas.microsoft.com/office/drawing/2014/main" id="{E7F50ED9-62C4-0A0F-FDA5-5245FCA3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4935" r="18951" b="20779"/>
          <a:stretch/>
        </p:blipFill>
        <p:spPr bwMode="auto">
          <a:xfrm flipH="1">
            <a:off x="2485105" y="2536863"/>
            <a:ext cx="826062" cy="9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ardrop 10">
            <a:extLst>
              <a:ext uri="{FF2B5EF4-FFF2-40B4-BE49-F238E27FC236}">
                <a16:creationId xmlns:a16="http://schemas.microsoft.com/office/drawing/2014/main" id="{1F140099-6736-ED56-8D3F-DACC03E31D1E}"/>
              </a:ext>
            </a:extLst>
          </p:cNvPr>
          <p:cNvSpPr/>
          <p:nvPr/>
        </p:nvSpPr>
        <p:spPr>
          <a:xfrm rot="5400000">
            <a:off x="6185196" y="2734713"/>
            <a:ext cx="800100" cy="820882"/>
          </a:xfrm>
          <a:prstGeom prst="teardrop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44" name="Picture 20" descr="400+ Skull Pixel Art Stock Illustrations, Royalty-Free Vector Graphics &amp;  Clip Art - iStock">
            <a:extLst>
              <a:ext uri="{FF2B5EF4-FFF2-40B4-BE49-F238E27FC236}">
                <a16:creationId xmlns:a16="http://schemas.microsoft.com/office/drawing/2014/main" id="{0DC6D5A7-79D9-C642-1D23-BFD5FA598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5" t="16056" r="20109" b="17181"/>
          <a:stretch/>
        </p:blipFill>
        <p:spPr bwMode="auto">
          <a:xfrm>
            <a:off x="6396476" y="2941711"/>
            <a:ext cx="419104" cy="45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7B9E1D-B32C-611C-3E84-AA71659B7C99}"/>
              </a:ext>
            </a:extLst>
          </p:cNvPr>
          <p:cNvSpPr/>
          <p:nvPr/>
        </p:nvSpPr>
        <p:spPr>
          <a:xfrm>
            <a:off x="4520045" y="5683586"/>
            <a:ext cx="7671955" cy="34148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989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32CDC-3815-7065-FB84-46E8973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53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FEF211-8FEE-3265-BC40-5453A554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Story – Who killed the Princess?</a:t>
            </a:r>
          </a:p>
        </p:txBody>
      </p:sp>
      <p:pic>
        <p:nvPicPr>
          <p:cNvPr id="1032" name="Picture 8" descr="Pixel Art Male Knight Shield Hand AI-generated image 2379732027 |  Shutterstock">
            <a:extLst>
              <a:ext uri="{FF2B5EF4-FFF2-40B4-BE49-F238E27FC236}">
                <a16:creationId xmlns:a16="http://schemas.microsoft.com/office/drawing/2014/main" id="{6AA963A0-75B3-CE3B-9A25-CD2C12926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6" t="14935" r="18391" b="20779"/>
          <a:stretch/>
        </p:blipFill>
        <p:spPr bwMode="auto">
          <a:xfrm flipH="1">
            <a:off x="6716142" y="3421040"/>
            <a:ext cx="952771" cy="10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C29AC44-AC69-5E8A-4471-0B8B03A4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9" r="28001" b="21676"/>
          <a:stretch/>
        </p:blipFill>
        <p:spPr bwMode="auto">
          <a:xfrm>
            <a:off x="9235144" y="1450258"/>
            <a:ext cx="2956856" cy="29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2F2D8F-60B3-CDE7-4C71-EB64BA7FB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9992" r="19488" b="11186"/>
          <a:stretch/>
        </p:blipFill>
        <p:spPr bwMode="auto">
          <a:xfrm rot="16200000">
            <a:off x="5971169" y="3795369"/>
            <a:ext cx="603974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17F8994-A4D0-CC05-3FDD-7DA7A96BC8A3}"/>
              </a:ext>
            </a:extLst>
          </p:cNvPr>
          <p:cNvGrpSpPr/>
          <p:nvPr/>
        </p:nvGrpSpPr>
        <p:grpSpPr>
          <a:xfrm>
            <a:off x="5951723" y="4426106"/>
            <a:ext cx="6240277" cy="1356324"/>
            <a:chOff x="5941015" y="4426105"/>
            <a:chExt cx="6240277" cy="1356324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0B1F8CA-ADEA-33A6-6E6C-CE98F1C00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8215428" y="4426106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7E12000-9E83-BF45-B0D1-0525CCD492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t="34762" r="5228" b="34561"/>
            <a:stretch/>
          </p:blipFill>
          <p:spPr bwMode="auto">
            <a:xfrm>
              <a:off x="5941015" y="4426105"/>
              <a:ext cx="3965864" cy="1356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48BBC054-6116-C3AA-4A2D-CB25FAE9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35070" r="55169" b="38125"/>
          <a:stretch/>
        </p:blipFill>
        <p:spPr bwMode="auto">
          <a:xfrm>
            <a:off x="4814776" y="4968693"/>
            <a:ext cx="907473" cy="7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emium Vector | Pixel art grain mill item 8bit">
            <a:extLst>
              <a:ext uri="{FF2B5EF4-FFF2-40B4-BE49-F238E27FC236}">
                <a16:creationId xmlns:a16="http://schemas.microsoft.com/office/drawing/2014/main" id="{C8C7CD2D-CA4E-785F-99AD-98DC7866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1015409"/>
            <a:ext cx="1858916" cy="259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armer Pixel Photos, Images &amp; Pictures | Shutterstock">
            <a:extLst>
              <a:ext uri="{FF2B5EF4-FFF2-40B4-BE49-F238E27FC236}">
                <a16:creationId xmlns:a16="http://schemas.microsoft.com/office/drawing/2014/main" id="{E7F50ED9-62C4-0A0F-FDA5-5245FCA31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4935" r="18951" b="20779"/>
          <a:stretch/>
        </p:blipFill>
        <p:spPr bwMode="auto">
          <a:xfrm flipH="1">
            <a:off x="2485105" y="2536863"/>
            <a:ext cx="826062" cy="9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B83371-EA47-838D-CEE9-7E504BE67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t="13580" r="28273" b="4955"/>
          <a:stretch/>
        </p:blipFill>
        <p:spPr bwMode="auto">
          <a:xfrm>
            <a:off x="8625589" y="3376146"/>
            <a:ext cx="780075" cy="102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A083F9-1157-13FB-1C16-1B8020A6CE39}"/>
              </a:ext>
            </a:extLst>
          </p:cNvPr>
          <p:cNvSpPr/>
          <p:nvPr/>
        </p:nvSpPr>
        <p:spPr>
          <a:xfrm>
            <a:off x="4520045" y="5683586"/>
            <a:ext cx="7671955" cy="341486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148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0FE15B0-77A2-40E0-AAE6-30DA26BB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54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EB383F87-B4AD-9155-4A7D-1BE1EFC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 story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EAFC3BD-5680-CF83-C8E5-834E823EE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72957"/>
            <a:ext cx="5943600" cy="1857375"/>
          </a:xfrm>
          <a:prstGeom prst="rect">
            <a:avLst/>
          </a:prstGeom>
        </p:spPr>
      </p:pic>
      <p:pic>
        <p:nvPicPr>
          <p:cNvPr id="2050" name="Picture 2" descr="A photo taken during the NTSB investigation shows damage to the trailer involved in the fatal Tesla Motors crash.">
            <a:extLst>
              <a:ext uri="{FF2B5EF4-FFF2-40B4-BE49-F238E27FC236}">
                <a16:creationId xmlns:a16="http://schemas.microsoft.com/office/drawing/2014/main" id="{C7438234-B08E-9F00-9835-7B24E94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782" y="2908879"/>
            <a:ext cx="4969452" cy="30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56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0FE15B0-77A2-40E0-AAE6-30DA26BB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55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EB383F87-B4AD-9155-4A7D-1BE1EFCF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 story (2016)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EAFC3BD-5680-CF83-C8E5-834E823EE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72957"/>
            <a:ext cx="5943600" cy="1857375"/>
          </a:xfrm>
          <a:prstGeom prst="rect">
            <a:avLst/>
          </a:prstGeom>
        </p:spPr>
      </p:pic>
      <p:pic>
        <p:nvPicPr>
          <p:cNvPr id="2050" name="Picture 2" descr="A photo taken during the NTSB investigation shows damage to the trailer involved in the fatal Tesla Motors crash.">
            <a:extLst>
              <a:ext uri="{FF2B5EF4-FFF2-40B4-BE49-F238E27FC236}">
                <a16:creationId xmlns:a16="http://schemas.microsoft.com/office/drawing/2014/main" id="{C7438234-B08E-9F00-9835-7B24E943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782" y="2908879"/>
            <a:ext cx="4969452" cy="30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962C9-C369-21AA-E533-6BEE1F1A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31" y="3373387"/>
            <a:ext cx="5006774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80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1DA0D-A5ED-6AC8-087C-DB092613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56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1330BA-4717-5C2C-C644-45EDFCA4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2BDF899-13B2-1B99-965B-CF464F4B449A}"/>
              </a:ext>
            </a:extLst>
          </p:cNvPr>
          <p:cNvSpPr/>
          <p:nvPr/>
        </p:nvSpPr>
        <p:spPr>
          <a:xfrm>
            <a:off x="609599" y="0"/>
            <a:ext cx="11100619" cy="597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C03CB4-B0A8-CF52-0049-E6F8FB066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2" y="-88490"/>
            <a:ext cx="10275256" cy="61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204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1DA0D-A5ED-6AC8-087C-DB092613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57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1330BA-4717-5C2C-C644-45EDFCA4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2BDF899-13B2-1B99-965B-CF464F4B449A}"/>
              </a:ext>
            </a:extLst>
          </p:cNvPr>
          <p:cNvSpPr/>
          <p:nvPr/>
        </p:nvSpPr>
        <p:spPr>
          <a:xfrm>
            <a:off x="609599" y="0"/>
            <a:ext cx="11100619" cy="597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C03CB4-B0A8-CF52-0049-E6F8FB066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2" y="-88490"/>
            <a:ext cx="10275256" cy="61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A94E14-909C-AE2D-2BBB-73C17B30F078}"/>
              </a:ext>
            </a:extLst>
          </p:cNvPr>
          <p:cNvCxnSpPr>
            <a:cxnSpLocks/>
          </p:cNvCxnSpPr>
          <p:nvPr/>
        </p:nvCxnSpPr>
        <p:spPr>
          <a:xfrm>
            <a:off x="4156364" y="1028700"/>
            <a:ext cx="0" cy="47382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411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7EE58D2-5BB9-B458-8FAC-04CAA4FC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58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E5CF1DF-E230-D6C2-E0D1-C5A1DA05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767A01E-E288-5B25-43FB-52367C7AB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8718"/>
            <a:ext cx="1504950" cy="12382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C3DE49-7B83-8142-8109-2BBA9F44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3617688"/>
            <a:ext cx="1736725" cy="173672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55FCA48-35D9-9C32-27D9-1BDA2D796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1635339"/>
            <a:ext cx="1736725" cy="173672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7CA2637-CF80-5318-9ACD-DACA54D2B6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63" r="25463" b="19260"/>
          <a:stretch/>
        </p:blipFill>
        <p:spPr>
          <a:xfrm>
            <a:off x="3412834" y="3429000"/>
            <a:ext cx="1293921" cy="1338733"/>
          </a:xfrm>
          <a:prstGeom prst="rect">
            <a:avLst/>
          </a:prstGeom>
        </p:spPr>
      </p:pic>
      <p:sp>
        <p:nvSpPr>
          <p:cNvPr id="12" name="Tartalom helye 2">
            <a:extLst>
              <a:ext uri="{FF2B5EF4-FFF2-40B4-BE49-F238E27FC236}">
                <a16:creationId xmlns:a16="http://schemas.microsoft.com/office/drawing/2014/main" id="{85F7A6EC-1B3A-2943-B4A6-EDF3C527EE9E}"/>
              </a:ext>
            </a:extLst>
          </p:cNvPr>
          <p:cNvSpPr txBox="1">
            <a:spLocks/>
          </p:cNvSpPr>
          <p:nvPr/>
        </p:nvSpPr>
        <p:spPr>
          <a:xfrm>
            <a:off x="5636685" y="2386000"/>
            <a:ext cx="6383215" cy="208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”</a:t>
            </a:r>
            <a:r>
              <a:rPr lang="en-US" dirty="0"/>
              <a:t>Give everyone a voice</a:t>
            </a:r>
            <a:r>
              <a:rPr lang="hu-HU" dirty="0"/>
              <a:t>”</a:t>
            </a:r>
          </a:p>
          <a:p>
            <a:r>
              <a:rPr lang="hu-HU" dirty="0"/>
              <a:t>”</a:t>
            </a:r>
            <a:r>
              <a:rPr lang="en-US" dirty="0"/>
              <a:t>Connect with your friends</a:t>
            </a:r>
            <a:r>
              <a:rPr lang="hu-HU" dirty="0"/>
              <a:t>”</a:t>
            </a:r>
          </a:p>
          <a:p>
            <a:r>
              <a:rPr lang="hu-HU" dirty="0"/>
              <a:t>”</a:t>
            </a:r>
            <a:r>
              <a:rPr lang="en-US" dirty="0"/>
              <a:t>Join like-minded communities</a:t>
            </a:r>
            <a:r>
              <a:rPr lang="hu-HU" dirty="0"/>
              <a:t>”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31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35E3AC2-72EA-8D70-A643-420DC224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9795" y="5354413"/>
            <a:ext cx="3868557" cy="5188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 social media free?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7EE58D2-5BB9-B458-8FAC-04CAA4FC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59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E5CF1DF-E230-D6C2-E0D1-C5A1DA05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767A01E-E288-5B25-43FB-52367C7AB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8718"/>
            <a:ext cx="1504950" cy="123825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AC3DE49-7B83-8142-8109-2BBA9F44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3617688"/>
            <a:ext cx="1736725" cy="173672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55FCA48-35D9-9C32-27D9-1BDA2D796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1635339"/>
            <a:ext cx="1736725" cy="173672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7CA2637-CF80-5318-9ACD-DACA54D2B6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63" r="25463" b="19260"/>
          <a:stretch/>
        </p:blipFill>
        <p:spPr>
          <a:xfrm>
            <a:off x="3412834" y="3429000"/>
            <a:ext cx="1293921" cy="1338733"/>
          </a:xfrm>
          <a:prstGeom prst="rect">
            <a:avLst/>
          </a:prstGeom>
        </p:spPr>
      </p:pic>
      <p:sp>
        <p:nvSpPr>
          <p:cNvPr id="12" name="Tartalom helye 2">
            <a:extLst>
              <a:ext uri="{FF2B5EF4-FFF2-40B4-BE49-F238E27FC236}">
                <a16:creationId xmlns:a16="http://schemas.microsoft.com/office/drawing/2014/main" id="{85F7A6EC-1B3A-2943-B4A6-EDF3C527EE9E}"/>
              </a:ext>
            </a:extLst>
          </p:cNvPr>
          <p:cNvSpPr txBox="1">
            <a:spLocks/>
          </p:cNvSpPr>
          <p:nvPr/>
        </p:nvSpPr>
        <p:spPr>
          <a:xfrm>
            <a:off x="5636685" y="2386000"/>
            <a:ext cx="6383215" cy="208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”</a:t>
            </a:r>
            <a:r>
              <a:rPr lang="en-US" dirty="0"/>
              <a:t>Give everyone a voice</a:t>
            </a:r>
            <a:r>
              <a:rPr lang="hu-HU" dirty="0"/>
              <a:t>”</a:t>
            </a:r>
          </a:p>
          <a:p>
            <a:r>
              <a:rPr lang="hu-HU" dirty="0"/>
              <a:t>”</a:t>
            </a:r>
            <a:r>
              <a:rPr lang="en-US" dirty="0"/>
              <a:t>Connect with your friends</a:t>
            </a:r>
            <a:r>
              <a:rPr lang="hu-HU" dirty="0"/>
              <a:t>”</a:t>
            </a:r>
          </a:p>
          <a:p>
            <a:r>
              <a:rPr lang="hu-HU" dirty="0"/>
              <a:t>”</a:t>
            </a:r>
            <a:r>
              <a:rPr lang="en-US" dirty="0"/>
              <a:t>Join like-minded communities</a:t>
            </a:r>
            <a:r>
              <a:rPr lang="hu-HU" dirty="0"/>
              <a:t>”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3327EB9-5581-BFA8-0DEB-D6602EDC9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0823E3F0-DD9B-11B4-D849-73255ABA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</a:t>
            </a:r>
            <a:r>
              <a:rPr lang="hu-HU" dirty="0"/>
              <a:t> </a:t>
            </a:r>
            <a:r>
              <a:rPr lang="en-US" dirty="0"/>
              <a:t>we</a:t>
            </a:r>
            <a:r>
              <a:rPr lang="hu-HU" dirty="0"/>
              <a:t> </a:t>
            </a:r>
            <a:r>
              <a:rPr lang="en-US" dirty="0"/>
              <a:t>treat AI?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B205513-4B3A-92D9-7426-F002C31D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5" y="960713"/>
            <a:ext cx="9172575" cy="12382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57D79F5-1E91-4EF3-34EF-5491814D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050" y="3450087"/>
            <a:ext cx="5917949" cy="25328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A1A1802-3287-5D97-5463-B441233FF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88"/>
          <a:stretch/>
        </p:blipFill>
        <p:spPr>
          <a:xfrm>
            <a:off x="2040817" y="2316464"/>
            <a:ext cx="8601075" cy="10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38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CE193-E96F-8719-81D1-07782A10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60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578362-3636-B8B7-A47F-B1BE9BD2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driven word</a:t>
            </a:r>
          </a:p>
        </p:txBody>
      </p:sp>
      <p:pic>
        <p:nvPicPr>
          <p:cNvPr id="2050" name="Picture 2" descr="Are you choosing to lose in a data-driven world? | Network World">
            <a:extLst>
              <a:ext uri="{FF2B5EF4-FFF2-40B4-BE49-F238E27FC236}">
                <a16:creationId xmlns:a16="http://schemas.microsoft.com/office/drawing/2014/main" id="{6696BBD0-ACCE-1DF1-51FD-C888C4BE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62" y="971416"/>
            <a:ext cx="4990976" cy="49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58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CE193-E96F-8719-81D1-07782A10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61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578362-3636-B8B7-A47F-B1BE9BD2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driven word</a:t>
            </a:r>
          </a:p>
        </p:txBody>
      </p:sp>
      <p:pic>
        <p:nvPicPr>
          <p:cNvPr id="2050" name="Picture 2" descr="Are you choosing to lose in a data-driven world? | Network World">
            <a:extLst>
              <a:ext uri="{FF2B5EF4-FFF2-40B4-BE49-F238E27FC236}">
                <a16:creationId xmlns:a16="http://schemas.microsoft.com/office/drawing/2014/main" id="{6696BBD0-ACCE-1DF1-51FD-C888C4BEC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62" y="971416"/>
            <a:ext cx="4990976" cy="498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9">
            <a:extLst>
              <a:ext uri="{FF2B5EF4-FFF2-40B4-BE49-F238E27FC236}">
                <a16:creationId xmlns:a16="http://schemas.microsoft.com/office/drawing/2014/main" id="{35CDA62E-C10F-75D7-CAE0-C2028665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239" y="1152751"/>
            <a:ext cx="1736725" cy="1736725"/>
          </a:xfrm>
          <a:prstGeom prst="rect">
            <a:avLst/>
          </a:prstGeom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7DFF0104-46B7-4EA3-4432-C4BD2052B483}"/>
              </a:ext>
            </a:extLst>
          </p:cNvPr>
          <p:cNvSpPr txBox="1">
            <a:spLocks/>
          </p:cNvSpPr>
          <p:nvPr/>
        </p:nvSpPr>
        <p:spPr>
          <a:xfrm>
            <a:off x="6596240" y="2889476"/>
            <a:ext cx="5200649" cy="293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”</a:t>
            </a:r>
            <a:r>
              <a:rPr lang="en-US" dirty="0"/>
              <a:t>D</a:t>
            </a:r>
            <a:r>
              <a:rPr lang="hu-HU" dirty="0"/>
              <a:t>umdscrolling”</a:t>
            </a:r>
          </a:p>
          <a:p>
            <a:r>
              <a:rPr lang="hu-HU" dirty="0"/>
              <a:t>Recommender systems based on time.</a:t>
            </a:r>
          </a:p>
          <a:p>
            <a:r>
              <a:rPr lang="hu-HU" dirty="0"/>
              <a:t>Canceling a not wanted content takes more time – </a:t>
            </a:r>
            <a:r>
              <a:rPr lang="hu-HU" b="1" dirty="0"/>
              <a:t>you will get more of 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19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4EFED32-9957-BEED-0BFE-F33B8AB8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62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1ABFC66-0B87-70F2-7413-81AB2E08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07780099-8190-34EF-9583-ADC283E7B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67000"/>
            <a:ext cx="4648201" cy="20097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There is always a price.</a:t>
            </a:r>
          </a:p>
          <a:p>
            <a:pPr marL="0" indent="0" algn="ctr">
              <a:buNone/>
            </a:pPr>
            <a:r>
              <a:rPr lang="en-US" dirty="0"/>
              <a:t>If there is no price to pay, </a:t>
            </a:r>
            <a:r>
              <a:rPr lang="en-US" b="1" dirty="0"/>
              <a:t>you are the price</a:t>
            </a:r>
            <a:r>
              <a:rPr lang="en-US" dirty="0"/>
              <a:t>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4B569F6-5AF1-BBC5-7474-C2AEEB9D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373934"/>
            <a:ext cx="6380740" cy="41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84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7EE58D2-5BB9-B458-8FAC-04CAA4FC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63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E5CF1DF-E230-D6C2-E0D1-C5A1DA05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contact with AI</a:t>
            </a:r>
            <a:r>
              <a:rPr lang="hu-HU" dirty="0"/>
              <a:t> – </a:t>
            </a:r>
            <a:r>
              <a:rPr lang="hu-HU" dirty="0" err="1"/>
              <a:t>Social</a:t>
            </a:r>
            <a:r>
              <a:rPr lang="hu-HU" dirty="0"/>
              <a:t> </a:t>
            </a:r>
            <a:r>
              <a:rPr lang="hu-HU" dirty="0" err="1"/>
              <a:t>media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A4A888C-FDE5-E072-174C-CFEA0FB3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4" y="1421608"/>
            <a:ext cx="948965" cy="78079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62464AD-D180-B2BE-73C2-F1C5EDB0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6" y="3231019"/>
            <a:ext cx="1098629" cy="109862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5616E5D-3F39-F867-7F57-D3FD4BF3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86" y="2244064"/>
            <a:ext cx="1098628" cy="109862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B031C69-0464-0A0B-BC54-65FD41903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63" r="25463" b="19260"/>
          <a:stretch/>
        </p:blipFill>
        <p:spPr>
          <a:xfrm>
            <a:off x="165061" y="4316572"/>
            <a:ext cx="1061853" cy="10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08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35E3AC2-72EA-8D70-A643-420DC224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055719"/>
            <a:ext cx="5086350" cy="4844340"/>
          </a:xfrm>
        </p:spPr>
        <p:txBody>
          <a:bodyPr>
            <a:normAutofit/>
          </a:bodyPr>
          <a:lstStyle/>
          <a:p>
            <a:r>
              <a:rPr lang="en-US" dirty="0"/>
              <a:t>Information Overload</a:t>
            </a:r>
          </a:p>
          <a:p>
            <a:r>
              <a:rPr lang="en-US" dirty="0"/>
              <a:t>Addiction</a:t>
            </a:r>
          </a:p>
          <a:p>
            <a:r>
              <a:rPr lang="en-US" dirty="0" err="1"/>
              <a:t>Dumbscrolling</a:t>
            </a:r>
            <a:endParaRPr lang="en-US" dirty="0"/>
          </a:p>
          <a:p>
            <a:r>
              <a:rPr lang="en-US" dirty="0"/>
              <a:t>Influencer Culture</a:t>
            </a:r>
          </a:p>
          <a:p>
            <a:r>
              <a:rPr lang="en-US" dirty="0"/>
              <a:t>Sexualization</a:t>
            </a:r>
          </a:p>
          <a:p>
            <a:r>
              <a:rPr lang="en-US" dirty="0"/>
              <a:t>Shortened attention spans</a:t>
            </a:r>
          </a:p>
          <a:p>
            <a:r>
              <a:rPr lang="en-US" dirty="0"/>
              <a:t>Polarization</a:t>
            </a:r>
          </a:p>
          <a:p>
            <a:r>
              <a:rPr lang="en-US" dirty="0"/>
              <a:t>Bots, </a:t>
            </a:r>
            <a:r>
              <a:rPr lang="en-US" dirty="0" err="1"/>
              <a:t>DeepFakes</a:t>
            </a:r>
            <a:endParaRPr lang="en-US" dirty="0"/>
          </a:p>
          <a:p>
            <a:r>
              <a:rPr lang="en-US" dirty="0"/>
              <a:t>Fake news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7EE58D2-5BB9-B458-8FAC-04CAA4FC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64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E5CF1DF-E230-D6C2-E0D1-C5A1DA05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contact with AI</a:t>
            </a:r>
            <a:r>
              <a:rPr lang="hu-HU" dirty="0"/>
              <a:t> – </a:t>
            </a:r>
            <a:r>
              <a:rPr lang="hu-HU" dirty="0" err="1"/>
              <a:t>Social</a:t>
            </a:r>
            <a:r>
              <a:rPr lang="hu-HU" dirty="0"/>
              <a:t> </a:t>
            </a:r>
            <a:r>
              <a:rPr lang="hu-HU" dirty="0" err="1"/>
              <a:t>media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A4A888C-FDE5-E072-174C-CFEA0FB3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4" y="1421608"/>
            <a:ext cx="948965" cy="78079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62464AD-D180-B2BE-73C2-F1C5EDB0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6" y="3231019"/>
            <a:ext cx="1098629" cy="109862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5616E5D-3F39-F867-7F57-D3FD4BF3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86" y="2244064"/>
            <a:ext cx="1098628" cy="109862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B031C69-0464-0A0B-BC54-65FD41903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63" r="25463" b="19260"/>
          <a:stretch/>
        </p:blipFill>
        <p:spPr>
          <a:xfrm>
            <a:off x="165061" y="4316572"/>
            <a:ext cx="1061853" cy="1098628"/>
          </a:xfrm>
          <a:prstGeom prst="rect">
            <a:avLst/>
          </a:prstGeom>
        </p:spPr>
      </p:pic>
      <p:sp>
        <p:nvSpPr>
          <p:cNvPr id="13" name="Nyíl: jobbra mutató 12">
            <a:extLst>
              <a:ext uri="{FF2B5EF4-FFF2-40B4-BE49-F238E27FC236}">
                <a16:creationId xmlns:a16="http://schemas.microsoft.com/office/drawing/2014/main" id="{FE335CFA-245A-3DCE-D7BB-20954308AB69}"/>
              </a:ext>
            </a:extLst>
          </p:cNvPr>
          <p:cNvSpPr/>
          <p:nvPr/>
        </p:nvSpPr>
        <p:spPr>
          <a:xfrm>
            <a:off x="1389082" y="2868289"/>
            <a:ext cx="933450" cy="12192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28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35E3AC2-72EA-8D70-A643-420DC224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055719"/>
            <a:ext cx="5086350" cy="4844340"/>
          </a:xfrm>
        </p:spPr>
        <p:txBody>
          <a:bodyPr>
            <a:normAutofit/>
          </a:bodyPr>
          <a:lstStyle/>
          <a:p>
            <a:r>
              <a:rPr lang="en-US" dirty="0"/>
              <a:t>Information Overload</a:t>
            </a:r>
          </a:p>
          <a:p>
            <a:r>
              <a:rPr lang="en-US" dirty="0"/>
              <a:t>Addiction</a:t>
            </a:r>
          </a:p>
          <a:p>
            <a:r>
              <a:rPr lang="en-US" dirty="0" err="1"/>
              <a:t>Dumbscrolling</a:t>
            </a:r>
            <a:endParaRPr lang="en-US" dirty="0"/>
          </a:p>
          <a:p>
            <a:r>
              <a:rPr lang="en-US" dirty="0"/>
              <a:t>Influencer Culture</a:t>
            </a:r>
          </a:p>
          <a:p>
            <a:r>
              <a:rPr lang="en-US" dirty="0"/>
              <a:t>Sexualization</a:t>
            </a:r>
          </a:p>
          <a:p>
            <a:r>
              <a:rPr lang="en-US" dirty="0"/>
              <a:t>Shortened attention spans</a:t>
            </a:r>
          </a:p>
          <a:p>
            <a:r>
              <a:rPr lang="en-US" dirty="0"/>
              <a:t>Polarization</a:t>
            </a:r>
          </a:p>
          <a:p>
            <a:r>
              <a:rPr lang="en-US" dirty="0"/>
              <a:t>Bots, </a:t>
            </a:r>
            <a:r>
              <a:rPr lang="en-US" dirty="0" err="1"/>
              <a:t>DeepFakes</a:t>
            </a:r>
            <a:endParaRPr lang="en-US" dirty="0"/>
          </a:p>
          <a:p>
            <a:r>
              <a:rPr lang="en-US" dirty="0"/>
              <a:t>Fake news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7EE58D2-5BB9-B458-8FAC-04CAA4FC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65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E5CF1DF-E230-D6C2-E0D1-C5A1DA05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contact with AI</a:t>
            </a:r>
            <a:r>
              <a:rPr lang="hu-HU" dirty="0"/>
              <a:t> – </a:t>
            </a:r>
            <a:r>
              <a:rPr lang="hu-HU" dirty="0" err="1"/>
              <a:t>Social</a:t>
            </a:r>
            <a:r>
              <a:rPr lang="hu-HU" dirty="0"/>
              <a:t> </a:t>
            </a:r>
            <a:r>
              <a:rPr lang="hu-HU" dirty="0" err="1"/>
              <a:t>media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A4A888C-FDE5-E072-174C-CFEA0FB3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4" y="1421608"/>
            <a:ext cx="948965" cy="78079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62464AD-D180-B2BE-73C2-F1C5EDB0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6" y="3231019"/>
            <a:ext cx="1098629" cy="109862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75616E5D-3F39-F867-7F57-D3FD4BF3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86" y="2244064"/>
            <a:ext cx="1098628" cy="109862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B031C69-0464-0A0B-BC54-65FD41903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63" r="25463" b="19260"/>
          <a:stretch/>
        </p:blipFill>
        <p:spPr>
          <a:xfrm>
            <a:off x="165061" y="4316572"/>
            <a:ext cx="1061853" cy="109862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745EFB3-6DA0-2CB1-C179-D1EBDDF48F0C}"/>
              </a:ext>
            </a:extLst>
          </p:cNvPr>
          <p:cNvSpPr txBox="1"/>
          <p:nvPr/>
        </p:nvSpPr>
        <p:spPr>
          <a:xfrm>
            <a:off x="7780561" y="847644"/>
            <a:ext cx="477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</a:rPr>
              <a:t>Engagement maximalization</a:t>
            </a:r>
          </a:p>
        </p:txBody>
      </p:sp>
      <p:sp>
        <p:nvSpPr>
          <p:cNvPr id="13" name="Nyíl: jobbra mutató 12">
            <a:extLst>
              <a:ext uri="{FF2B5EF4-FFF2-40B4-BE49-F238E27FC236}">
                <a16:creationId xmlns:a16="http://schemas.microsoft.com/office/drawing/2014/main" id="{FE335CFA-245A-3DCE-D7BB-20954308AB69}"/>
              </a:ext>
            </a:extLst>
          </p:cNvPr>
          <p:cNvSpPr/>
          <p:nvPr/>
        </p:nvSpPr>
        <p:spPr>
          <a:xfrm>
            <a:off x="1389082" y="2868289"/>
            <a:ext cx="933450" cy="12192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C25D45D7-63BA-A3FD-04CA-4E9B63178248}"/>
              </a:ext>
            </a:extLst>
          </p:cNvPr>
          <p:cNvSpPr/>
          <p:nvPr/>
        </p:nvSpPr>
        <p:spPr>
          <a:xfrm>
            <a:off x="7353300" y="2808722"/>
            <a:ext cx="933450" cy="12192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Kép 14" descr="A képen clipart, illusztráció, Grafika, rajzfilm látható&#10;&#10;Automatikusan generált leírás">
            <a:extLst>
              <a:ext uri="{FF2B5EF4-FFF2-40B4-BE49-F238E27FC236}">
                <a16:creationId xmlns:a16="http://schemas.microsoft.com/office/drawing/2014/main" id="{E3FA59E3-6E2A-C931-E24A-73C969D30C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349" y="2489384"/>
            <a:ext cx="2581897" cy="258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7EE58D2-5BB9-B458-8FAC-04CAA4FC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66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7E5CF1DF-E230-D6C2-E0D1-C5A1DA05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Engagement maximalization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4F250523-B3A2-D9D8-C9C6-9B8A03EE8F6A}"/>
              </a:ext>
            </a:extLst>
          </p:cNvPr>
          <p:cNvSpPr txBox="1"/>
          <p:nvPr/>
        </p:nvSpPr>
        <p:spPr>
          <a:xfrm>
            <a:off x="3603354" y="2696449"/>
            <a:ext cx="1211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err="1">
                <a:solidFill>
                  <a:srgbClr val="C00000"/>
                </a:solidFill>
              </a:rPr>
              <a:t>Politics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4EB3B780-9F56-878C-3AB9-34CD97C1CFAD}"/>
              </a:ext>
            </a:extLst>
          </p:cNvPr>
          <p:cNvSpPr txBox="1"/>
          <p:nvPr/>
        </p:nvSpPr>
        <p:spPr>
          <a:xfrm>
            <a:off x="5107822" y="4192116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>
                <a:solidFill>
                  <a:srgbClr val="C00000"/>
                </a:solidFill>
              </a:rPr>
              <a:t>GDP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56B50F50-A798-DF8F-CDBC-A4497C2F2763}"/>
              </a:ext>
            </a:extLst>
          </p:cNvPr>
          <p:cNvSpPr txBox="1"/>
          <p:nvPr/>
        </p:nvSpPr>
        <p:spPr>
          <a:xfrm>
            <a:off x="7660847" y="2730317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err="1">
                <a:solidFill>
                  <a:srgbClr val="C00000"/>
                </a:solidFill>
              </a:rPr>
              <a:t>Elections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72CB1B4F-2B57-7B07-1B48-1BB89CF25D27}"/>
              </a:ext>
            </a:extLst>
          </p:cNvPr>
          <p:cNvSpPr txBox="1"/>
          <p:nvPr/>
        </p:nvSpPr>
        <p:spPr>
          <a:xfrm>
            <a:off x="7604598" y="4121546"/>
            <a:ext cx="2649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>
                <a:solidFill>
                  <a:srgbClr val="C00000"/>
                </a:solidFill>
              </a:rPr>
              <a:t>National </a:t>
            </a:r>
            <a:r>
              <a:rPr lang="hu-HU" sz="2800" dirty="0" err="1">
                <a:solidFill>
                  <a:srgbClr val="C00000"/>
                </a:solidFill>
              </a:rPr>
              <a:t>security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C0F0AD40-3AE2-E554-6998-02C393AED65F}"/>
              </a:ext>
            </a:extLst>
          </p:cNvPr>
          <p:cNvSpPr txBox="1"/>
          <p:nvPr/>
        </p:nvSpPr>
        <p:spPr>
          <a:xfrm>
            <a:off x="5959105" y="4558668"/>
            <a:ext cx="18261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>
                <a:solidFill>
                  <a:srgbClr val="C00000"/>
                </a:solidFill>
              </a:rPr>
              <a:t>Media and </a:t>
            </a:r>
            <a:br>
              <a:rPr lang="hu-HU" sz="2800" dirty="0">
                <a:solidFill>
                  <a:srgbClr val="C00000"/>
                </a:solidFill>
              </a:rPr>
            </a:br>
            <a:r>
              <a:rPr lang="hu-HU" sz="2800" dirty="0" err="1">
                <a:solidFill>
                  <a:srgbClr val="C00000"/>
                </a:solidFill>
              </a:rPr>
              <a:t>Journalism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DBE85979-B85F-F357-C2A6-666FB8823F60}"/>
              </a:ext>
            </a:extLst>
          </p:cNvPr>
          <p:cNvSpPr txBox="1"/>
          <p:nvPr/>
        </p:nvSpPr>
        <p:spPr>
          <a:xfrm>
            <a:off x="2846976" y="3848604"/>
            <a:ext cx="17322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dirty="0" err="1">
                <a:solidFill>
                  <a:srgbClr val="C00000"/>
                </a:solidFill>
              </a:rPr>
              <a:t>Reaching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hu-HU" sz="2800" dirty="0" err="1">
                <a:solidFill>
                  <a:srgbClr val="C00000"/>
                </a:solidFill>
              </a:rPr>
              <a:t>Customers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2" name="Kép 1" descr="A képen clipart, illusztráció, Grafika, rajzfilm látható&#10;&#10;Automatikusan generált leírás">
            <a:extLst>
              <a:ext uri="{FF2B5EF4-FFF2-40B4-BE49-F238E27FC236}">
                <a16:creationId xmlns:a16="http://schemas.microsoft.com/office/drawing/2014/main" id="{892445A3-7CB6-6C59-1094-446222DF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90" y="1058246"/>
            <a:ext cx="3395480" cy="33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54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DB8EA67-429D-9384-0C4C-25DA90AF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67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E675FB3-77CE-5078-F96A-BE41DAF4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Second</a:t>
            </a:r>
            <a:r>
              <a:rPr lang="en-US" dirty="0"/>
              <a:t> contact with AI</a:t>
            </a:r>
            <a:r>
              <a:rPr lang="hu-HU" dirty="0"/>
              <a:t> – </a:t>
            </a:r>
            <a:r>
              <a:rPr lang="hu-HU" dirty="0" err="1"/>
              <a:t>Generative</a:t>
            </a:r>
            <a:r>
              <a:rPr lang="hu-HU" dirty="0"/>
              <a:t> AI</a:t>
            </a:r>
            <a:endParaRPr lang="en-US" dirty="0"/>
          </a:p>
        </p:txBody>
      </p:sp>
      <p:sp>
        <p:nvSpPr>
          <p:cNvPr id="13" name="Tartalom helye 1">
            <a:extLst>
              <a:ext uri="{FF2B5EF4-FFF2-40B4-BE49-F238E27FC236}">
                <a16:creationId xmlns:a16="http://schemas.microsoft.com/office/drawing/2014/main" id="{F026CC98-C874-8707-1051-0E4BAA08C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383"/>
            <a:ext cx="5086350" cy="4183386"/>
          </a:xfrm>
        </p:spPr>
        <p:txBody>
          <a:bodyPr>
            <a:normAutofit/>
          </a:bodyPr>
          <a:lstStyle/>
          <a:p>
            <a:r>
              <a:rPr lang="hu-HU" dirty="0"/>
              <a:t>Computer Vision</a:t>
            </a:r>
          </a:p>
          <a:p>
            <a:r>
              <a:rPr lang="hu-HU" dirty="0" err="1"/>
              <a:t>Speech</a:t>
            </a:r>
            <a:r>
              <a:rPr lang="hu-HU" dirty="0"/>
              <a:t> </a:t>
            </a:r>
            <a:r>
              <a:rPr lang="hu-HU" dirty="0" err="1"/>
              <a:t>recognition</a:t>
            </a:r>
            <a:endParaRPr lang="hu-HU" dirty="0"/>
          </a:p>
          <a:p>
            <a:r>
              <a:rPr lang="hu-HU" dirty="0" err="1"/>
              <a:t>Robotics</a:t>
            </a:r>
            <a:endParaRPr lang="hu-HU" dirty="0"/>
          </a:p>
          <a:p>
            <a:r>
              <a:rPr lang="hu-HU" dirty="0"/>
              <a:t>Music </a:t>
            </a:r>
            <a:r>
              <a:rPr lang="hu-HU" dirty="0" err="1"/>
              <a:t>Generation</a:t>
            </a:r>
            <a:endParaRPr lang="hu-HU" dirty="0"/>
          </a:p>
          <a:p>
            <a:r>
              <a:rPr lang="hu-HU" dirty="0" err="1"/>
              <a:t>Speech</a:t>
            </a:r>
            <a:r>
              <a:rPr lang="hu-HU" dirty="0"/>
              <a:t> </a:t>
            </a:r>
            <a:r>
              <a:rPr lang="hu-HU" dirty="0" err="1"/>
              <a:t>Synthesis</a:t>
            </a:r>
            <a:endParaRPr lang="hu-HU" dirty="0"/>
          </a:p>
          <a:p>
            <a:r>
              <a:rPr lang="hu-HU" dirty="0"/>
              <a:t>Image </a:t>
            </a:r>
            <a:r>
              <a:rPr lang="hu-HU" dirty="0" err="1"/>
              <a:t>generation</a:t>
            </a:r>
            <a:endParaRPr lang="en-US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761EAEA-F74F-6BEB-1DF8-6F5195718803}"/>
              </a:ext>
            </a:extLst>
          </p:cNvPr>
          <p:cNvSpPr txBox="1"/>
          <p:nvPr/>
        </p:nvSpPr>
        <p:spPr>
          <a:xfrm>
            <a:off x="1418448" y="1024102"/>
            <a:ext cx="339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AI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fields</a:t>
            </a:r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before</a:t>
            </a:r>
            <a:endParaRPr lang="hu-H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83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DB8EA67-429D-9384-0C4C-25DA90AF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68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E675FB3-77CE-5078-F96A-BE41DAF4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Second</a:t>
            </a:r>
            <a:r>
              <a:rPr lang="en-US" dirty="0"/>
              <a:t> contact with AI</a:t>
            </a:r>
            <a:r>
              <a:rPr lang="hu-HU" dirty="0"/>
              <a:t> – </a:t>
            </a:r>
            <a:r>
              <a:rPr lang="hu-HU" dirty="0" err="1"/>
              <a:t>Generative</a:t>
            </a:r>
            <a:r>
              <a:rPr lang="hu-HU" dirty="0"/>
              <a:t> AI</a:t>
            </a:r>
            <a:endParaRPr lang="en-US" dirty="0"/>
          </a:p>
        </p:txBody>
      </p:sp>
      <p:sp>
        <p:nvSpPr>
          <p:cNvPr id="13" name="Tartalom helye 1">
            <a:extLst>
              <a:ext uri="{FF2B5EF4-FFF2-40B4-BE49-F238E27FC236}">
                <a16:creationId xmlns:a16="http://schemas.microsoft.com/office/drawing/2014/main" id="{F026CC98-C874-8707-1051-0E4BAA08C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383"/>
            <a:ext cx="5086350" cy="4183386"/>
          </a:xfrm>
        </p:spPr>
        <p:txBody>
          <a:bodyPr>
            <a:normAutofit/>
          </a:bodyPr>
          <a:lstStyle/>
          <a:p>
            <a:r>
              <a:rPr lang="hu-HU" dirty="0"/>
              <a:t>Computer Vision</a:t>
            </a:r>
          </a:p>
          <a:p>
            <a:r>
              <a:rPr lang="hu-HU" dirty="0" err="1"/>
              <a:t>Speech</a:t>
            </a:r>
            <a:r>
              <a:rPr lang="hu-HU" dirty="0"/>
              <a:t> </a:t>
            </a:r>
            <a:r>
              <a:rPr lang="hu-HU" dirty="0" err="1"/>
              <a:t>recognition</a:t>
            </a:r>
            <a:endParaRPr lang="hu-HU" dirty="0"/>
          </a:p>
          <a:p>
            <a:r>
              <a:rPr lang="hu-HU" dirty="0" err="1"/>
              <a:t>Robotics</a:t>
            </a:r>
            <a:endParaRPr lang="hu-HU" dirty="0"/>
          </a:p>
          <a:p>
            <a:r>
              <a:rPr lang="hu-HU" dirty="0"/>
              <a:t>Music </a:t>
            </a:r>
            <a:r>
              <a:rPr lang="hu-HU" dirty="0" err="1"/>
              <a:t>Generation</a:t>
            </a:r>
            <a:endParaRPr lang="hu-HU" dirty="0"/>
          </a:p>
          <a:p>
            <a:r>
              <a:rPr lang="hu-HU" dirty="0" err="1"/>
              <a:t>Speech</a:t>
            </a:r>
            <a:r>
              <a:rPr lang="hu-HU" dirty="0"/>
              <a:t> </a:t>
            </a:r>
            <a:r>
              <a:rPr lang="hu-HU" dirty="0" err="1"/>
              <a:t>Synthesis</a:t>
            </a:r>
            <a:endParaRPr lang="hu-HU" dirty="0"/>
          </a:p>
          <a:p>
            <a:r>
              <a:rPr lang="hu-HU" dirty="0"/>
              <a:t>Image </a:t>
            </a:r>
            <a:r>
              <a:rPr lang="hu-HU" dirty="0" err="1"/>
              <a:t>generation</a:t>
            </a:r>
            <a:endParaRPr lang="en-US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8740EA1-7E2F-E8A0-2FE0-077E3736E2CB}"/>
              </a:ext>
            </a:extLst>
          </p:cNvPr>
          <p:cNvSpPr txBox="1"/>
          <p:nvPr/>
        </p:nvSpPr>
        <p:spPr>
          <a:xfrm>
            <a:off x="5535590" y="91239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>
                <a:solidFill>
                  <a:srgbClr val="002060"/>
                </a:solidFill>
              </a:rPr>
              <a:t>2017</a:t>
            </a:r>
            <a:endParaRPr lang="en-US" sz="3600" dirty="0">
              <a:solidFill>
                <a:srgbClr val="002060"/>
              </a:solidFill>
            </a:endParaRP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3CE8BB9D-5AEE-0FEB-2B0A-1F903CBE31FA}"/>
              </a:ext>
            </a:extLst>
          </p:cNvPr>
          <p:cNvCxnSpPr/>
          <p:nvPr/>
        </p:nvCxnSpPr>
        <p:spPr>
          <a:xfrm>
            <a:off x="6096000" y="1558727"/>
            <a:ext cx="0" cy="33440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8423E82-3E3A-7901-67AE-D8DBC5483BBB}"/>
              </a:ext>
            </a:extLst>
          </p:cNvPr>
          <p:cNvSpPr txBox="1"/>
          <p:nvPr/>
        </p:nvSpPr>
        <p:spPr>
          <a:xfrm>
            <a:off x="4388155" y="5151600"/>
            <a:ext cx="3758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 err="1">
                <a:solidFill>
                  <a:srgbClr val="002060"/>
                </a:solidFill>
              </a:rPr>
              <a:t>Transformer</a:t>
            </a:r>
            <a:r>
              <a:rPr lang="hu-HU" sz="3600" dirty="0">
                <a:solidFill>
                  <a:srgbClr val="002060"/>
                </a:solidFill>
              </a:rPr>
              <a:t> </a:t>
            </a:r>
            <a:r>
              <a:rPr lang="hu-HU" sz="3600" dirty="0" err="1">
                <a:solidFill>
                  <a:srgbClr val="002060"/>
                </a:solidFill>
              </a:rPr>
              <a:t>model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761EAEA-F74F-6BEB-1DF8-6F5195718803}"/>
              </a:ext>
            </a:extLst>
          </p:cNvPr>
          <p:cNvSpPr txBox="1"/>
          <p:nvPr/>
        </p:nvSpPr>
        <p:spPr>
          <a:xfrm>
            <a:off x="1418448" y="1024102"/>
            <a:ext cx="339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AI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fields</a:t>
            </a:r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before</a:t>
            </a:r>
            <a:endParaRPr lang="hu-H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653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DB8EA67-429D-9384-0C4C-25DA90AF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69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E675FB3-77CE-5078-F96A-BE41DAF4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Second</a:t>
            </a:r>
            <a:r>
              <a:rPr lang="en-US" dirty="0"/>
              <a:t> contact with AI</a:t>
            </a:r>
            <a:r>
              <a:rPr lang="hu-HU" dirty="0"/>
              <a:t> – </a:t>
            </a:r>
            <a:r>
              <a:rPr lang="hu-HU" dirty="0" err="1"/>
              <a:t>Generative</a:t>
            </a:r>
            <a:r>
              <a:rPr lang="hu-HU" dirty="0"/>
              <a:t> AI</a:t>
            </a:r>
            <a:endParaRPr lang="en-US" dirty="0"/>
          </a:p>
        </p:txBody>
      </p:sp>
      <p:sp>
        <p:nvSpPr>
          <p:cNvPr id="13" name="Tartalom helye 1">
            <a:extLst>
              <a:ext uri="{FF2B5EF4-FFF2-40B4-BE49-F238E27FC236}">
                <a16:creationId xmlns:a16="http://schemas.microsoft.com/office/drawing/2014/main" id="{F026CC98-C874-8707-1051-0E4BAA08C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383"/>
            <a:ext cx="5086350" cy="4183386"/>
          </a:xfrm>
        </p:spPr>
        <p:txBody>
          <a:bodyPr>
            <a:normAutofit/>
          </a:bodyPr>
          <a:lstStyle/>
          <a:p>
            <a:r>
              <a:rPr lang="hu-HU" dirty="0"/>
              <a:t>Computer Vision</a:t>
            </a:r>
          </a:p>
          <a:p>
            <a:r>
              <a:rPr lang="hu-HU" dirty="0" err="1"/>
              <a:t>Speech</a:t>
            </a:r>
            <a:r>
              <a:rPr lang="hu-HU" dirty="0"/>
              <a:t> </a:t>
            </a:r>
            <a:r>
              <a:rPr lang="hu-HU" dirty="0" err="1"/>
              <a:t>recognition</a:t>
            </a:r>
            <a:endParaRPr lang="hu-HU" dirty="0"/>
          </a:p>
          <a:p>
            <a:r>
              <a:rPr lang="hu-HU" dirty="0" err="1"/>
              <a:t>Robotics</a:t>
            </a:r>
            <a:endParaRPr lang="hu-HU" dirty="0"/>
          </a:p>
          <a:p>
            <a:r>
              <a:rPr lang="hu-HU" dirty="0"/>
              <a:t>Music </a:t>
            </a:r>
            <a:r>
              <a:rPr lang="hu-HU" dirty="0" err="1"/>
              <a:t>Generation</a:t>
            </a:r>
            <a:endParaRPr lang="hu-HU" dirty="0"/>
          </a:p>
          <a:p>
            <a:r>
              <a:rPr lang="hu-HU" dirty="0" err="1"/>
              <a:t>Speech</a:t>
            </a:r>
            <a:r>
              <a:rPr lang="hu-HU" dirty="0"/>
              <a:t> </a:t>
            </a:r>
            <a:r>
              <a:rPr lang="hu-HU" dirty="0" err="1"/>
              <a:t>Synthesis</a:t>
            </a:r>
            <a:endParaRPr lang="hu-HU" dirty="0"/>
          </a:p>
          <a:p>
            <a:r>
              <a:rPr lang="hu-HU" dirty="0"/>
              <a:t>Image </a:t>
            </a:r>
            <a:r>
              <a:rPr lang="hu-HU" dirty="0" err="1"/>
              <a:t>generation</a:t>
            </a:r>
            <a:endParaRPr lang="en-US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8740EA1-7E2F-E8A0-2FE0-077E3736E2CB}"/>
              </a:ext>
            </a:extLst>
          </p:cNvPr>
          <p:cNvSpPr txBox="1"/>
          <p:nvPr/>
        </p:nvSpPr>
        <p:spPr>
          <a:xfrm>
            <a:off x="5535590" y="91239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>
                <a:solidFill>
                  <a:srgbClr val="002060"/>
                </a:solidFill>
              </a:rPr>
              <a:t>2017</a:t>
            </a:r>
            <a:endParaRPr lang="en-US" sz="3600" dirty="0">
              <a:solidFill>
                <a:srgbClr val="002060"/>
              </a:solidFill>
            </a:endParaRP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3CE8BB9D-5AEE-0FEB-2B0A-1F903CBE31FA}"/>
              </a:ext>
            </a:extLst>
          </p:cNvPr>
          <p:cNvCxnSpPr/>
          <p:nvPr/>
        </p:nvCxnSpPr>
        <p:spPr>
          <a:xfrm>
            <a:off x="6096000" y="1558727"/>
            <a:ext cx="0" cy="33440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artalom helye 1">
            <a:extLst>
              <a:ext uri="{FF2B5EF4-FFF2-40B4-BE49-F238E27FC236}">
                <a16:creationId xmlns:a16="http://schemas.microsoft.com/office/drawing/2014/main" id="{4CD9358A-56F4-AC19-F368-25A56B601C9B}"/>
              </a:ext>
            </a:extLst>
          </p:cNvPr>
          <p:cNvSpPr txBox="1">
            <a:spLocks/>
          </p:cNvSpPr>
          <p:nvPr/>
        </p:nvSpPr>
        <p:spPr>
          <a:xfrm>
            <a:off x="6988451" y="1842654"/>
            <a:ext cx="5086350" cy="71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processing</a:t>
            </a:r>
            <a:endParaRPr lang="en-US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8423E82-3E3A-7901-67AE-D8DBC5483BBB}"/>
              </a:ext>
            </a:extLst>
          </p:cNvPr>
          <p:cNvSpPr txBox="1"/>
          <p:nvPr/>
        </p:nvSpPr>
        <p:spPr>
          <a:xfrm>
            <a:off x="4388155" y="5151600"/>
            <a:ext cx="3758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 err="1">
                <a:solidFill>
                  <a:srgbClr val="002060"/>
                </a:solidFill>
              </a:rPr>
              <a:t>Transformer</a:t>
            </a:r>
            <a:r>
              <a:rPr lang="hu-HU" sz="3600" dirty="0">
                <a:solidFill>
                  <a:srgbClr val="002060"/>
                </a:solidFill>
              </a:rPr>
              <a:t> </a:t>
            </a:r>
            <a:r>
              <a:rPr lang="hu-HU" sz="3600" dirty="0" err="1">
                <a:solidFill>
                  <a:srgbClr val="002060"/>
                </a:solidFill>
              </a:rPr>
              <a:t>model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AF52D738-D007-56DB-FD10-80B4AAE37A96}"/>
              </a:ext>
            </a:extLst>
          </p:cNvPr>
          <p:cNvSpPr txBox="1"/>
          <p:nvPr/>
        </p:nvSpPr>
        <p:spPr>
          <a:xfrm>
            <a:off x="6840040" y="2557547"/>
            <a:ext cx="4513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 err="1">
                <a:solidFill>
                  <a:schemeClr val="accent2">
                    <a:lumMod val="50000"/>
                  </a:schemeClr>
                </a:solidFill>
              </a:rPr>
              <a:t>Generative</a:t>
            </a:r>
            <a:r>
              <a:rPr lang="hu-HU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hu-HU" sz="3600" dirty="0" err="1">
                <a:solidFill>
                  <a:schemeClr val="accent2">
                    <a:lumMod val="50000"/>
                  </a:schemeClr>
                </a:solidFill>
              </a:rPr>
              <a:t>Large</a:t>
            </a:r>
            <a:r>
              <a:rPr lang="hu-HU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hu-HU" sz="3600" dirty="0" err="1">
                <a:solidFill>
                  <a:schemeClr val="accent2">
                    <a:lumMod val="50000"/>
                  </a:schemeClr>
                </a:solidFill>
              </a:rPr>
              <a:t>Language</a:t>
            </a:r>
            <a:r>
              <a:rPr lang="hu-HU" sz="3600" dirty="0">
                <a:solidFill>
                  <a:schemeClr val="accent2">
                    <a:lumMod val="50000"/>
                  </a:schemeClr>
                </a:solidFill>
              </a:rPr>
              <a:t> Multi-</a:t>
            </a:r>
            <a:r>
              <a:rPr lang="hu-HU" sz="3600" dirty="0" err="1">
                <a:solidFill>
                  <a:schemeClr val="accent2">
                    <a:lumMod val="50000"/>
                  </a:schemeClr>
                </a:solidFill>
              </a:rPr>
              <a:t>modal</a:t>
            </a:r>
            <a:r>
              <a:rPr lang="hu-HU" sz="3600" dirty="0">
                <a:solidFill>
                  <a:schemeClr val="accent2">
                    <a:lumMod val="50000"/>
                  </a:schemeClr>
                </a:solidFill>
              </a:rPr>
              <a:t> Modell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7368F0A9-870D-700B-4687-756B1DE5CCB7}"/>
              </a:ext>
            </a:extLst>
          </p:cNvPr>
          <p:cNvSpPr txBox="1"/>
          <p:nvPr/>
        </p:nvSpPr>
        <p:spPr>
          <a:xfrm>
            <a:off x="6872176" y="4399754"/>
            <a:ext cx="45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solidFill>
                  <a:schemeClr val="accent2">
                    <a:lumMod val="50000"/>
                  </a:schemeClr>
                </a:solidFill>
              </a:rPr>
              <a:t>GLLMM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761EAEA-F74F-6BEB-1DF8-6F5195718803}"/>
              </a:ext>
            </a:extLst>
          </p:cNvPr>
          <p:cNvSpPr txBox="1"/>
          <p:nvPr/>
        </p:nvSpPr>
        <p:spPr>
          <a:xfrm>
            <a:off x="1418448" y="1024102"/>
            <a:ext cx="339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AI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fields</a:t>
            </a:r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before</a:t>
            </a:r>
            <a:endParaRPr lang="hu-H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21F6C81-8E4E-9FFE-BC8A-C24B553096F9}"/>
              </a:ext>
            </a:extLst>
          </p:cNvPr>
          <p:cNvSpPr txBox="1"/>
          <p:nvPr/>
        </p:nvSpPr>
        <p:spPr>
          <a:xfrm>
            <a:off x="7240395" y="1047048"/>
            <a:ext cx="339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AI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fields</a:t>
            </a:r>
            <a:r>
              <a:rPr lang="hu-HU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hu-HU" sz="3600" dirty="0" err="1">
                <a:solidFill>
                  <a:schemeClr val="accent1">
                    <a:lumMod val="50000"/>
                  </a:schemeClr>
                </a:solidFill>
              </a:rPr>
              <a:t>after</a:t>
            </a:r>
            <a:endParaRPr lang="hu-HU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Kép 1" descr="A képen clipart, illusztráció, Grafika, rajzfilm látható&#10;&#10;Automatikusan generált leírás">
            <a:extLst>
              <a:ext uri="{FF2B5EF4-FFF2-40B4-BE49-F238E27FC236}">
                <a16:creationId xmlns:a16="http://schemas.microsoft.com/office/drawing/2014/main" id="{9F25C975-8E4B-0AA4-292E-B141C3C44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78" y="3779128"/>
            <a:ext cx="1123690" cy="11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1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3327EB9-5581-BFA8-0DEB-D6602EDC9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7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0823E3F0-DD9B-11B4-D849-73255ABA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</a:t>
            </a:r>
            <a:r>
              <a:rPr lang="hu-HU" dirty="0"/>
              <a:t> </a:t>
            </a:r>
            <a:r>
              <a:rPr lang="en-US" dirty="0"/>
              <a:t>we</a:t>
            </a:r>
            <a:r>
              <a:rPr lang="hu-HU" dirty="0"/>
              <a:t> </a:t>
            </a:r>
            <a:r>
              <a:rPr lang="en-US" dirty="0"/>
              <a:t>treat AI?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B205513-4B3A-92D9-7426-F002C31D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5" y="960713"/>
            <a:ext cx="9172575" cy="12382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A57D79F5-1E91-4EF3-34EF-5491814D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050" y="3450087"/>
            <a:ext cx="5917949" cy="25328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A1A1802-3287-5D97-5463-B441233FF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88"/>
          <a:stretch/>
        </p:blipFill>
        <p:spPr>
          <a:xfrm>
            <a:off x="2040817" y="2316464"/>
            <a:ext cx="8601075" cy="1016121"/>
          </a:xfrm>
          <a:prstGeom prst="rect">
            <a:avLst/>
          </a:prstGeom>
        </p:spPr>
      </p:pic>
      <p:sp>
        <p:nvSpPr>
          <p:cNvPr id="10" name="Tartalom helye 3">
            <a:extLst>
              <a:ext uri="{FF2B5EF4-FFF2-40B4-BE49-F238E27FC236}">
                <a16:creationId xmlns:a16="http://schemas.microsoft.com/office/drawing/2014/main" id="{D0494300-A6F8-5608-AE14-D436C6396A20}"/>
              </a:ext>
            </a:extLst>
          </p:cNvPr>
          <p:cNvSpPr txBox="1">
            <a:spLocks/>
          </p:cNvSpPr>
          <p:nvPr/>
        </p:nvSpPr>
        <p:spPr>
          <a:xfrm>
            <a:off x="914400" y="4092167"/>
            <a:ext cx="4627076" cy="161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8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 taking over our jobs?</a:t>
            </a:r>
          </a:p>
          <a:p>
            <a:r>
              <a:rPr lang="en-US" dirty="0"/>
              <a:t>Tool or Competition?</a:t>
            </a:r>
          </a:p>
        </p:txBody>
      </p:sp>
    </p:spTree>
    <p:extLst>
      <p:ext uri="{BB962C8B-B14F-4D97-AF65-F5344CB8AC3E}">
        <p14:creationId xmlns:p14="http://schemas.microsoft.com/office/powerpoint/2010/main" val="465418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0EB5027-6D7E-58FD-645F-23F67934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70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F4CD3ED7-E92E-D3D3-58A7-B38E3AB8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Godfather of AI</a:t>
            </a:r>
            <a:r>
              <a:rPr lang="en-US" dirty="0"/>
              <a:t> (2023)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920D5D-DFB0-5557-BB70-41E887ED5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/>
          <a:stretch/>
        </p:blipFill>
        <p:spPr bwMode="auto">
          <a:xfrm>
            <a:off x="7632885" y="1657350"/>
            <a:ext cx="379748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B6D3CA8-CFAB-94EE-D64F-B2B0DD023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33" y="1081538"/>
            <a:ext cx="5810250" cy="1190625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34E7F1AA-46CC-4AAF-0D3F-DF0AB309F410}"/>
              </a:ext>
            </a:extLst>
          </p:cNvPr>
          <p:cNvSpPr txBox="1"/>
          <p:nvPr/>
        </p:nvSpPr>
        <p:spPr>
          <a:xfrm>
            <a:off x="8494689" y="1307518"/>
            <a:ext cx="20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Dr. Geoffrey </a:t>
            </a:r>
            <a:r>
              <a:rPr lang="hu-HU" dirty="0" err="1"/>
              <a:t>Hinton</a:t>
            </a:r>
            <a:endParaRPr lang="en-US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B922956A-886E-A5E0-BACA-3C1887518E6A}"/>
              </a:ext>
            </a:extLst>
          </p:cNvPr>
          <p:cNvSpPr txBox="1"/>
          <p:nvPr/>
        </p:nvSpPr>
        <p:spPr>
          <a:xfrm>
            <a:off x="1433825" y="2626440"/>
            <a:ext cx="5138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0" i="0" dirty="0">
                <a:solidFill>
                  <a:srgbClr val="333333"/>
                </a:solidFill>
                <a:effectLst/>
                <a:latin typeface="Adobe Garamond W01"/>
              </a:rPr>
              <a:t>“I console myself with the normal excuse: If I hadn’t done it, somebody else would have.”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56967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0EB5027-6D7E-58FD-645F-23F67934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71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F4CD3ED7-E92E-D3D3-58A7-B38E3AB8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Godfather</a:t>
            </a:r>
            <a:r>
              <a:rPr lang="hu-HU" dirty="0"/>
              <a:t> of AI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D3DF2B2-72FB-F464-F444-137D80E2A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536" y="4418716"/>
            <a:ext cx="1772635" cy="15638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920D5D-DFB0-5557-BB70-41E887ED5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6"/>
          <a:stretch/>
        </p:blipFill>
        <p:spPr bwMode="auto">
          <a:xfrm>
            <a:off x="7632885" y="1657350"/>
            <a:ext cx="379748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B6D3CA8-CFAB-94EE-D64F-B2B0DD023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33" y="1081538"/>
            <a:ext cx="5810250" cy="1190625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34E7F1AA-46CC-4AAF-0D3F-DF0AB309F410}"/>
              </a:ext>
            </a:extLst>
          </p:cNvPr>
          <p:cNvSpPr txBox="1"/>
          <p:nvPr/>
        </p:nvSpPr>
        <p:spPr>
          <a:xfrm>
            <a:off x="8494689" y="1307518"/>
            <a:ext cx="20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Dr. Geoffrey </a:t>
            </a:r>
            <a:r>
              <a:rPr lang="hu-HU" dirty="0" err="1"/>
              <a:t>Hinton</a:t>
            </a:r>
            <a:endParaRPr lang="en-US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B922956A-886E-A5E0-BACA-3C1887518E6A}"/>
              </a:ext>
            </a:extLst>
          </p:cNvPr>
          <p:cNvSpPr txBox="1"/>
          <p:nvPr/>
        </p:nvSpPr>
        <p:spPr>
          <a:xfrm>
            <a:off x="1433825" y="2626440"/>
            <a:ext cx="5138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0" i="0" dirty="0">
                <a:solidFill>
                  <a:srgbClr val="333333"/>
                </a:solidFill>
                <a:effectLst/>
                <a:latin typeface="Adobe Garamond W01"/>
              </a:rPr>
              <a:t>“I console myself with the normal excuse: If I hadn’t done it, somebody else would have.”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6612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887D79-A9CC-4FD1-A8B9-D42E56372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56" y="2519818"/>
            <a:ext cx="8385544" cy="10844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 for your attention!</a:t>
            </a:r>
            <a:endParaRPr lang="hu-HU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1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734DBB4-DBB3-7BF9-FDA6-386EA405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AC6E618-5E46-36FE-E223-7A77C1DA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Two sides</a:t>
            </a:r>
            <a:r>
              <a:rPr lang="en-US" dirty="0"/>
              <a:t> of AI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7F2CA86-071B-B26C-0467-04C13C8D96EC}"/>
              </a:ext>
            </a:extLst>
          </p:cNvPr>
          <p:cNvSpPr txBox="1"/>
          <p:nvPr/>
        </p:nvSpPr>
        <p:spPr>
          <a:xfrm>
            <a:off x="883476" y="1657811"/>
            <a:ext cx="4498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Helping</a:t>
            </a:r>
          </a:p>
          <a:p>
            <a:pPr algn="ctr"/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Tool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522AC0E-6EE2-3396-9E19-272C8F4A04A3}"/>
              </a:ext>
            </a:extLst>
          </p:cNvPr>
          <p:cNvSpPr txBox="1"/>
          <p:nvPr/>
        </p:nvSpPr>
        <p:spPr>
          <a:xfrm>
            <a:off x="6589780" y="1663658"/>
            <a:ext cx="4498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Fierce</a:t>
            </a:r>
          </a:p>
          <a:p>
            <a:pPr algn="ctr"/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Rival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A93C10D-CFE8-1194-CDDE-ACCCD645AE01}"/>
              </a:ext>
            </a:extLst>
          </p:cNvPr>
          <p:cNvSpPr txBox="1"/>
          <p:nvPr/>
        </p:nvSpPr>
        <p:spPr>
          <a:xfrm>
            <a:off x="1097280" y="4689577"/>
            <a:ext cx="3877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2">
                    <a:lumMod val="25000"/>
                  </a:schemeClr>
                </a:solidFill>
              </a:rPr>
              <a:t>„We can achieve great things with it.”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F1525DD-9183-87A1-C806-90A00ACB844D}"/>
              </a:ext>
            </a:extLst>
          </p:cNvPr>
          <p:cNvSpPr txBox="1"/>
          <p:nvPr/>
        </p:nvSpPr>
        <p:spPr>
          <a:xfrm>
            <a:off x="7217666" y="4656125"/>
            <a:ext cx="3877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2">
                    <a:lumMod val="25000"/>
                  </a:schemeClr>
                </a:solidFill>
              </a:rPr>
              <a:t>„AI take our jobs.”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A7592917-EE1D-199C-439A-C9726251A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8" t="-437" r="8049" b="2085"/>
          <a:stretch/>
        </p:blipFill>
        <p:spPr>
          <a:xfrm rot="2876893">
            <a:off x="5524225" y="1112493"/>
            <a:ext cx="1032042" cy="1583613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FA4456A-6379-E0C7-4E2C-0C4DE155DFEC}"/>
              </a:ext>
            </a:extLst>
          </p:cNvPr>
          <p:cNvSpPr txBox="1"/>
          <p:nvPr/>
        </p:nvSpPr>
        <p:spPr>
          <a:xfrm>
            <a:off x="3790822" y="2515432"/>
            <a:ext cx="4498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dirty="0">
                <a:solidFill>
                  <a:srgbClr val="C0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7715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411DE-C823-B95F-4518-B20B1952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632310-31F0-B3C3-D23C-F7594EE8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Closure</a:t>
            </a:r>
            <a:r>
              <a:rPr lang="hu-HU" dirty="0"/>
              <a:t>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061B3-E03F-27A0-CC5B-578FD4A4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65" y="984705"/>
            <a:ext cx="5184913" cy="1687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E5279-E9C2-FC86-777C-FA4D85AA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65" y="2695566"/>
            <a:ext cx="7814330" cy="126856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2084D4C7-9F33-2EBF-C31F-98911DA4254A}"/>
              </a:ext>
            </a:extLst>
          </p:cNvPr>
          <p:cNvSpPr txBox="1"/>
          <p:nvPr/>
        </p:nvSpPr>
        <p:spPr>
          <a:xfrm>
            <a:off x="0" y="5813988"/>
            <a:ext cx="1015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4"/>
              </a:rPr>
              <a:t>https://www.theguardian.com/technology/2023/sep/24/an-old-master-no-its-an-image-ai-just-knocked-up-and-it-cant-be-copyrighted?fbclid=IwAR0XaFtPaDvqG-IsjVal_XuxjR5qXiRN_hIHreusy2LTL_kqtizwGlg24-Q</a:t>
            </a:r>
            <a:endParaRPr lang="hu-HU" sz="900" dirty="0"/>
          </a:p>
          <a:p>
            <a:endParaRPr lang="hu-HU" sz="9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CEC477-B253-AF99-7D1A-CB5E5DC33118}"/>
              </a:ext>
            </a:extLst>
          </p:cNvPr>
          <p:cNvCxnSpPr/>
          <p:nvPr/>
        </p:nvCxnSpPr>
        <p:spPr>
          <a:xfrm>
            <a:off x="6965244" y="3601156"/>
            <a:ext cx="25663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DD5B21-8C6B-6FCA-A6C1-79A5D49B1F7D}"/>
              </a:ext>
            </a:extLst>
          </p:cNvPr>
          <p:cNvCxnSpPr>
            <a:cxnSpLocks/>
          </p:cNvCxnSpPr>
          <p:nvPr/>
        </p:nvCxnSpPr>
        <p:spPr>
          <a:xfrm>
            <a:off x="2010065" y="3964126"/>
            <a:ext cx="67501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19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1702</Words>
  <Application>Microsoft Office PowerPoint</Application>
  <PresentationFormat>Widescreen</PresentationFormat>
  <Paragraphs>349</Paragraphs>
  <Slides>72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Adobe Garamond W01</vt:lpstr>
      <vt:lpstr>Arial</vt:lpstr>
      <vt:lpstr>Calibri</vt:lpstr>
      <vt:lpstr>Open Sans</vt:lpstr>
      <vt:lpstr>Office-téma</vt:lpstr>
      <vt:lpstr>Ethics and AI</vt:lpstr>
      <vt:lpstr>Mindset</vt:lpstr>
      <vt:lpstr>The AI dilemma</vt:lpstr>
      <vt:lpstr>The AI dilemma</vt:lpstr>
      <vt:lpstr>Théâtre D'opéra Spatial - Allen Jason (2022)</vt:lpstr>
      <vt:lpstr>How should we treat AI?</vt:lpstr>
      <vt:lpstr>How should we treat AI?</vt:lpstr>
      <vt:lpstr>Two sides of AI</vt:lpstr>
      <vt:lpstr>Closure?</vt:lpstr>
      <vt:lpstr>Closure?</vt:lpstr>
      <vt:lpstr>Closure?</vt:lpstr>
      <vt:lpstr>Attempt #1</vt:lpstr>
      <vt:lpstr>Attempt #1</vt:lpstr>
      <vt:lpstr>Attempt #1</vt:lpstr>
      <vt:lpstr>Road to success</vt:lpstr>
      <vt:lpstr>Attempt # many</vt:lpstr>
      <vt:lpstr>Attempt # many</vt:lpstr>
      <vt:lpstr>Attempt # many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#1 (10 points)</vt:lpstr>
      <vt:lpstr>Homework #1 (10 points)</vt:lpstr>
      <vt:lpstr>Elephant in the room</vt:lpstr>
      <vt:lpstr>Elephant in the room</vt:lpstr>
      <vt:lpstr>Chat GPT use case</vt:lpstr>
      <vt:lpstr>Possible scenario</vt:lpstr>
      <vt:lpstr>Possible scenario</vt:lpstr>
      <vt:lpstr>Possible scenario</vt:lpstr>
      <vt:lpstr>Possible scenario</vt:lpstr>
      <vt:lpstr>Chat GPT mistake</vt:lpstr>
      <vt:lpstr>Homework #2 (10 points)</vt:lpstr>
      <vt:lpstr>Different AI, same problem</vt:lpstr>
      <vt:lpstr>3 rules of technology</vt:lpstr>
      <vt:lpstr>3 rules of technology</vt:lpstr>
      <vt:lpstr>Just a Story</vt:lpstr>
      <vt:lpstr>Just a Story</vt:lpstr>
      <vt:lpstr>Just a Story</vt:lpstr>
      <vt:lpstr>Just a Story</vt:lpstr>
      <vt:lpstr>Just a Story</vt:lpstr>
      <vt:lpstr>Just a Story</vt:lpstr>
      <vt:lpstr>Just a Story</vt:lpstr>
      <vt:lpstr>Just a Story</vt:lpstr>
      <vt:lpstr>Just a Story</vt:lpstr>
      <vt:lpstr>Just a Story – Who killed the Princess?</vt:lpstr>
      <vt:lpstr>Similar story</vt:lpstr>
      <vt:lpstr>Similar story (2016)</vt:lpstr>
      <vt:lpstr>PowerPoint Presentation</vt:lpstr>
      <vt:lpstr>PowerPoint Presentation</vt:lpstr>
      <vt:lpstr>Social media</vt:lpstr>
      <vt:lpstr>Social media</vt:lpstr>
      <vt:lpstr>Data driven word</vt:lpstr>
      <vt:lpstr>Data driven word</vt:lpstr>
      <vt:lpstr>No free lunch</vt:lpstr>
      <vt:lpstr>First contact with AI – Social media</vt:lpstr>
      <vt:lpstr>First contact with AI – Social media</vt:lpstr>
      <vt:lpstr>First contact with AI – Social media</vt:lpstr>
      <vt:lpstr>Engagement maximalization</vt:lpstr>
      <vt:lpstr>Second contact with AI – Generative AI</vt:lpstr>
      <vt:lpstr>Second contact with AI – Generative AI</vt:lpstr>
      <vt:lpstr>Second contact with AI – Generative AI</vt:lpstr>
      <vt:lpstr>Godfather of AI (2023)</vt:lpstr>
      <vt:lpstr>Godfather of AI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Prezentáció címe Prezentáció alcíme</dc:title>
  <dc:creator>Domonkos Márk</dc:creator>
  <cp:lastModifiedBy>Nagy Balázs</cp:lastModifiedBy>
  <cp:revision>110</cp:revision>
  <dcterms:created xsi:type="dcterms:W3CDTF">2022-01-03T10:33:56Z</dcterms:created>
  <dcterms:modified xsi:type="dcterms:W3CDTF">2025-09-29T15:10:10Z</dcterms:modified>
</cp:coreProperties>
</file>